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147481602" r:id="rId5"/>
    <p:sldId id="2147481643" r:id="rId6"/>
    <p:sldId id="2147483271" r:id="rId7"/>
    <p:sldId id="258" r:id="rId8"/>
    <p:sldId id="2147483249" r:id="rId9"/>
    <p:sldId id="2147483260" r:id="rId10"/>
    <p:sldId id="2147483253" r:id="rId11"/>
    <p:sldId id="2147483255" r:id="rId12"/>
    <p:sldId id="2147483256" r:id="rId13"/>
    <p:sldId id="2147483258" r:id="rId14"/>
    <p:sldId id="2147483273" r:id="rId15"/>
    <p:sldId id="2147483263" r:id="rId16"/>
    <p:sldId id="2147483267" r:id="rId17"/>
    <p:sldId id="2147483272" r:id="rId18"/>
    <p:sldId id="2147483269" r:id="rId19"/>
    <p:sldId id="2147483261" r:id="rId20"/>
    <p:sldId id="2147483264" r:id="rId21"/>
    <p:sldId id="2147483270" r:id="rId22"/>
    <p:sldId id="2147483257" r:id="rId23"/>
    <p:sldId id="2147483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0CE2CD-F5E9-D516-3C70-2E061C6CD2E2}" name="Manik, Madhusmita" initials="MM" userId="S::mmanik@deloitte.com::fcc74091-cc72-4608-9c40-d5c208b18b3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361A5"/>
    <a:srgbClr val="B848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A6167-19DD-0135-1329-95BB3A29BA4E}" v="521" dt="2025-05-22T04:56:50.442"/>
    <p1510:client id="{75467527-6A92-FF8B-E3F6-D95C19311462}" v="823" dt="2025-05-21T11:56:30.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37.668"/>
    </inkml:context>
    <inkml:brush xml:id="br0">
      <inkml:brushProperty name="width" value="0.05" units="cm"/>
      <inkml:brushProperty name="height" value="0.05" units="cm"/>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42.592"/>
    </inkml:context>
    <inkml:brush xml:id="br0">
      <inkml:brushProperty name="width" value="0.05" units="cm"/>
      <inkml:brushProperty name="height" value="0.05" units="cm"/>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21:38.829"/>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38.321"/>
    </inkml:context>
    <inkml:brush xml:id="br0">
      <inkml:brushProperty name="width" value="0.05" units="cm"/>
      <inkml:brushProperty name="height" value="0.05" units="cm"/>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38.753"/>
    </inkml:context>
    <inkml:brush xml:id="br0">
      <inkml:brushProperty name="width" value="0.05" units="cm"/>
      <inkml:brushProperty name="height" value="0.05" units="cm"/>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39.125"/>
    </inkml:context>
    <inkml:brush xml:id="br0">
      <inkml:brushProperty name="width" value="0.05" units="cm"/>
      <inkml:brushProperty name="height" value="0.05" units="cm"/>
    </inkml:brush>
  </inkml:definitions>
  <inkml:trace contextRef="#ctx0" brushRef="#br0">1 1 24575,'0'4'0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39.653"/>
    </inkml:context>
    <inkml:brush xml:id="br0">
      <inkml:brushProperty name="width" value="0.05" units="cm"/>
      <inkml:brushProperty name="height" value="0.05" units="cm"/>
    </inkml:brush>
  </inkml:definitions>
  <inkml:trace contextRef="#ctx0" brushRef="#br0">0 1 24575,'5'4'0,"1"11"0,-1 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40.118"/>
    </inkml:context>
    <inkml:brush xml:id="br0">
      <inkml:brushProperty name="width" value="0.05" units="cm"/>
      <inkml:brushProperty name="height" value="0.05" units="cm"/>
    </inkml:brush>
  </inkml:definitions>
  <inkml:trace contextRef="#ctx0" brushRef="#br0">27 1 24575,'-5'0'0,"-5"0"0,-2 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40.605"/>
    </inkml:context>
    <inkml:brush xml:id="br0">
      <inkml:brushProperty name="width" value="0.05" units="cm"/>
      <inkml:brushProperty name="height" value="0.05" units="cm"/>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41.020"/>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5:19:41.409"/>
    </inkml:context>
    <inkml:brush xml:id="br0">
      <inkml:brushProperty name="width" value="0.05" units="cm"/>
      <inkml:brushProperty name="height" value="0.05" units="cm"/>
    </inkml:brush>
  </inkml:definitions>
  <inkml:trace contextRef="#ctx0" brushRef="#br0">5 0 24575,'-5'0'0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F57CD-A58A-496E-B49D-3835AFF1CA44}"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58D5C5-D61E-4D9E-B43D-DF45CE2DD488}" type="slidenum">
              <a:rPr lang="en-US" smtClean="0"/>
              <a:t>‹#›</a:t>
            </a:fld>
            <a:endParaRPr lang="en-US"/>
          </a:p>
        </p:txBody>
      </p:sp>
    </p:spTree>
    <p:extLst>
      <p:ext uri="{BB962C8B-B14F-4D97-AF65-F5344CB8AC3E}">
        <p14:creationId xmlns:p14="http://schemas.microsoft.com/office/powerpoint/2010/main" val="4098993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A3C1-3FC3-BB67-726F-73B4F903E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754F-960F-3C54-006F-316D7D545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FAC9-4AF3-3561-635C-01F8F63B34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1010CA-6FE4-5C86-E439-C11407D295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00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A3C1-3FC3-BB67-726F-73B4F903E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754F-960F-3C54-006F-316D7D545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FAC9-4AF3-3561-635C-01F8F63B34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1010CA-6FE4-5C86-E439-C11407D295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99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Context is fetched from chunking stored in Vector DB. Better is chunking more accurate is context given to RAG pipeline.</a:t>
            </a:r>
          </a:p>
        </p:txBody>
      </p:sp>
      <p:sp>
        <p:nvSpPr>
          <p:cNvPr id="4" name="Slide Number Placeholder 3"/>
          <p:cNvSpPr>
            <a:spLocks noGrp="1"/>
          </p:cNvSpPr>
          <p:nvPr>
            <p:ph type="sldNum" sz="quarter" idx="5"/>
          </p:nvPr>
        </p:nvSpPr>
        <p:spPr/>
        <p:txBody>
          <a:bodyPr/>
          <a:lstStyle/>
          <a:p>
            <a:fld id="{3858D5C5-D61E-4D9E-B43D-DF45CE2DD488}" type="slidenum">
              <a:rPr lang="en-US" smtClean="0"/>
              <a:t>7</a:t>
            </a:fld>
            <a:endParaRPr lang="en-US"/>
          </a:p>
        </p:txBody>
      </p:sp>
    </p:spTree>
    <p:extLst>
      <p:ext uri="{BB962C8B-B14F-4D97-AF65-F5344CB8AC3E}">
        <p14:creationId xmlns:p14="http://schemas.microsoft.com/office/powerpoint/2010/main" val="3275873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58D5C5-D61E-4D9E-B43D-DF45CE2DD488}" type="slidenum">
              <a:rPr lang="en-US" smtClean="0"/>
              <a:t>18</a:t>
            </a:fld>
            <a:endParaRPr lang="en-US"/>
          </a:p>
        </p:txBody>
      </p:sp>
    </p:spTree>
    <p:extLst>
      <p:ext uri="{BB962C8B-B14F-4D97-AF65-F5344CB8AC3E}">
        <p14:creationId xmlns:p14="http://schemas.microsoft.com/office/powerpoint/2010/main" val="171693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A3C1-3FC3-BB67-726F-73B4F903E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754F-960F-3C54-006F-316D7D545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FAC9-4AF3-3561-635C-01F8F63B34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1010CA-6FE4-5C86-E439-C11407D295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95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5BA2-4599-F95D-E323-B2D01341E9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F250CD-4DF6-8B78-F450-05F082D34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33DD0E-6D2F-DEBC-B5A7-87C558854F6E}"/>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65070C3F-FAF9-C585-1946-8AFDB4AEA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F1B8ED-8749-233D-59BD-A78C0FDEB959}"/>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447979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EB3D4-E9E2-A3B0-14FB-30F5A112FE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8B736C-1E88-349A-B263-E06C9D3346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6864D-EEAD-8145-0C61-25DB55CFA7CF}"/>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2F768E7A-8BCC-2693-4C77-979CF5082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F451B-0CB1-E705-FAF7-5EF047122C8B}"/>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00331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A03329-C938-2BBF-CF4F-6C58971D78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903A7A-51B8-D19D-AEEA-4E1D47B9E4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414A7-85B0-7AE7-C68A-95FCF3CFE739}"/>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2CDE9285-AE4F-1B6A-AF99-B95C31ECC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29B57-2A0E-B9BD-5EB5-078E1FAFF7CD}"/>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19004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0934-9560-AFD6-C7E8-C9D0F2148A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42D715-AE2E-F325-B3EB-C5B59A9E2E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B240E-2C46-6A44-9CF4-C09C9D9592FD}"/>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A51DA478-2DD9-519D-41C5-405F5726A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DDF0EC-F1CE-4C3E-C719-BC518042DA74}"/>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549760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39B5-AB90-451B-3864-1182D3D8EF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22F19E-009B-611B-6958-AF2A6C1AD5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38F2AD-5152-A6E7-C9C3-62D7A26D3FE6}"/>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86C86C71-0938-8FD4-1C28-D35D084C5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57B0F-A0B7-0F1B-50C7-EC38C98B5FAD}"/>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71590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41F5-15C8-2E53-7FEE-0F542EB482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E815F6-070C-FA17-8FA8-A55D9A07EE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6C891D-2EC4-F040-2B6A-8514DB275F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070D9-7AB2-64F2-4C77-B85A51F0D771}"/>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6" name="Footer Placeholder 5">
            <a:extLst>
              <a:ext uri="{FF2B5EF4-FFF2-40B4-BE49-F238E27FC236}">
                <a16:creationId xmlns:a16="http://schemas.microsoft.com/office/drawing/2014/main" id="{E46E567E-A1DB-089A-8E2C-E13AEC44A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E8869-134F-767E-F6FB-28C4CE0A8D5A}"/>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81234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1A5D-2BD9-4CEF-5782-FEFA9C66DC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227E87-05AE-16C4-9F03-2A3BB94A4B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F4DBB4-4233-0682-81C5-6A634DA7B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76997F-9B3D-D295-76CA-5BEB45DF72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7395A4-145D-CB76-472F-9C7AF037EC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C652CE-2E40-473D-EC64-44E861E23251}"/>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8" name="Footer Placeholder 7">
            <a:extLst>
              <a:ext uri="{FF2B5EF4-FFF2-40B4-BE49-F238E27FC236}">
                <a16:creationId xmlns:a16="http://schemas.microsoft.com/office/drawing/2014/main" id="{93AC973D-BFE6-BE4F-B74F-774EFEEE8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204850-57CA-CD5B-3ADE-668CD8716D9B}"/>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1482088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3371-103E-7857-550B-A46CC6170B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A67A43-247D-C017-A566-8E01E3F6E749}"/>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4" name="Footer Placeholder 3">
            <a:extLst>
              <a:ext uri="{FF2B5EF4-FFF2-40B4-BE49-F238E27FC236}">
                <a16:creationId xmlns:a16="http://schemas.microsoft.com/office/drawing/2014/main" id="{0B72D14A-C896-10F2-0860-BDF2CF11F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AE68E1-5F17-7ABC-E173-A54735105710}"/>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73424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DF46AF-39B0-D8C0-5050-77C900555B92}"/>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3" name="Footer Placeholder 2">
            <a:extLst>
              <a:ext uri="{FF2B5EF4-FFF2-40B4-BE49-F238E27FC236}">
                <a16:creationId xmlns:a16="http://schemas.microsoft.com/office/drawing/2014/main" id="{1F11E48A-D7D6-0304-550B-8BBC3BB53A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0A815-A96B-A435-BC9A-531F261C0A1B}"/>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930966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53B1A-EF94-8C6A-9F4C-40B076011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CE62A2-9F80-C7AE-2703-7CCC12A775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36505-9602-AD98-E9F7-73C330E384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67E06-05C7-F2D8-211C-01FE68A6C9C3}"/>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6" name="Footer Placeholder 5">
            <a:extLst>
              <a:ext uri="{FF2B5EF4-FFF2-40B4-BE49-F238E27FC236}">
                <a16:creationId xmlns:a16="http://schemas.microsoft.com/office/drawing/2014/main" id="{9E73F425-8008-5EA0-E3C0-8766E32FE5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575BF-DC9C-11A6-E21F-4BE541A8D19F}"/>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1415296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9173F-61AA-ED96-2FA0-4E23AEC4CE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F1C729-EC75-4711-39CC-8F2E46BD9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895912-095D-653B-3B65-D8D29FECAF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527809-017D-9FE5-1D9E-2EB13CB4D587}"/>
              </a:ext>
            </a:extLst>
          </p:cNvPr>
          <p:cNvSpPr>
            <a:spLocks noGrp="1"/>
          </p:cNvSpPr>
          <p:nvPr>
            <p:ph type="dt" sz="half" idx="10"/>
          </p:nvPr>
        </p:nvSpPr>
        <p:spPr/>
        <p:txBody>
          <a:bodyPr/>
          <a:lstStyle/>
          <a:p>
            <a:fld id="{CC8FC63C-6391-4A5D-851B-8E817511B75E}" type="datetimeFigureOut">
              <a:rPr lang="en-US" smtClean="0"/>
              <a:t>5/22/2025</a:t>
            </a:fld>
            <a:endParaRPr lang="en-US"/>
          </a:p>
        </p:txBody>
      </p:sp>
      <p:sp>
        <p:nvSpPr>
          <p:cNvPr id="6" name="Footer Placeholder 5">
            <a:extLst>
              <a:ext uri="{FF2B5EF4-FFF2-40B4-BE49-F238E27FC236}">
                <a16:creationId xmlns:a16="http://schemas.microsoft.com/office/drawing/2014/main" id="{302A2C27-5FD2-AF48-D8C7-BB93AC244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F64B6-B0A5-0CF3-09CB-B8A3C00D1078}"/>
              </a:ext>
            </a:extLst>
          </p:cNvPr>
          <p:cNvSpPr>
            <a:spLocks noGrp="1"/>
          </p:cNvSpPr>
          <p:nvPr>
            <p:ph type="sldNum" sz="quarter" idx="12"/>
          </p:nvPr>
        </p:nvSpPr>
        <p:spPr/>
        <p:txBody>
          <a:bodyPr/>
          <a:lstStyle/>
          <a:p>
            <a:fld id="{CE245E93-CF18-4821-AF16-136422752468}" type="slidenum">
              <a:rPr lang="en-US" smtClean="0"/>
              <a:t>‹#›</a:t>
            </a:fld>
            <a:endParaRPr lang="en-US"/>
          </a:p>
        </p:txBody>
      </p:sp>
    </p:spTree>
    <p:extLst>
      <p:ext uri="{BB962C8B-B14F-4D97-AF65-F5344CB8AC3E}">
        <p14:creationId xmlns:p14="http://schemas.microsoft.com/office/powerpoint/2010/main" val="351376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DC63B6-8322-02A2-A26A-0460899304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40C15E-A005-525C-D155-9DE3C9D2C3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EA981-3119-BC90-5063-C5D52A370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8FC63C-6391-4A5D-851B-8E817511B75E}" type="datetimeFigureOut">
              <a:rPr lang="en-US" smtClean="0"/>
              <a:t>5/22/2025</a:t>
            </a:fld>
            <a:endParaRPr lang="en-US"/>
          </a:p>
        </p:txBody>
      </p:sp>
      <p:sp>
        <p:nvSpPr>
          <p:cNvPr id="5" name="Footer Placeholder 4">
            <a:extLst>
              <a:ext uri="{FF2B5EF4-FFF2-40B4-BE49-F238E27FC236}">
                <a16:creationId xmlns:a16="http://schemas.microsoft.com/office/drawing/2014/main" id="{6DE12A5F-DD01-2AF8-05FA-E18961BFE5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EA62B7-BFCE-F04F-7656-7ECE16C7B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45E93-CF18-4821-AF16-136422752468}" type="slidenum">
              <a:rPr lang="en-US" smtClean="0"/>
              <a:t>‹#›</a:t>
            </a:fld>
            <a:endParaRPr lang="en-US"/>
          </a:p>
        </p:txBody>
      </p:sp>
      <p:sp>
        <p:nvSpPr>
          <p:cNvPr id="7" name="TextBox 6">
            <a:extLst>
              <a:ext uri="{FF2B5EF4-FFF2-40B4-BE49-F238E27FC236}">
                <a16:creationId xmlns:a16="http://schemas.microsoft.com/office/drawing/2014/main" id="{619E2D0B-87CF-5262-9100-DE1C4926B480}"/>
              </a:ext>
            </a:extLst>
          </p:cNvPr>
          <p:cNvSpPr txBox="1"/>
          <p:nvPr userDrawn="1"/>
        </p:nvSpPr>
        <p:spPr>
          <a:xfrm>
            <a:off x="412072" y="6613753"/>
            <a:ext cx="4262034" cy="107722"/>
          </a:xfrm>
          <a:prstGeom prst="rect">
            <a:avLst/>
          </a:prstGeom>
          <a:noFill/>
        </p:spPr>
        <p:txBody>
          <a:bodyPr wrap="square" lIns="0" tIns="0" rIns="0" bIns="0" rtlCol="0">
            <a:spAutoFit/>
          </a:bodyPr>
          <a:lstStyle/>
          <a:p>
            <a:pPr marL="0" indent="0" algn="l">
              <a:spcBef>
                <a:spcPts val="600"/>
              </a:spcBef>
              <a:buSzPct val="100000"/>
              <a:buFont typeface="Arial"/>
              <a:buNone/>
            </a:pPr>
            <a:r>
              <a:rPr lang="en-US" sz="700" noProof="0">
                <a:solidFill>
                  <a:schemeClr val="tx1"/>
                </a:solidFill>
                <a:latin typeface="Open Sans" panose="020B0606030504020204" pitchFamily="34" charset="0"/>
                <a:ea typeface="Open Sans" panose="020B0606030504020204" pitchFamily="34" charset="0"/>
                <a:cs typeface="Open Sans" panose="020B0606030504020204" pitchFamily="34" charset="0"/>
              </a:rPr>
              <a:t>Copyright © 2024 Deloitte Development LLC. All rights reserved</a:t>
            </a:r>
          </a:p>
        </p:txBody>
      </p:sp>
    </p:spTree>
    <p:extLst>
      <p:ext uri="{BB962C8B-B14F-4D97-AF65-F5344CB8AC3E}">
        <p14:creationId xmlns:p14="http://schemas.microsoft.com/office/powerpoint/2010/main" val="877516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18" Type="http://schemas.openxmlformats.org/officeDocument/2006/relationships/image" Target="../media/image8.png"/><Relationship Id="rId3" Type="http://schemas.openxmlformats.org/officeDocument/2006/relationships/image" Target="../media/image2.jpeg"/><Relationship Id="rId21" Type="http://schemas.openxmlformats.org/officeDocument/2006/relationships/image" Target="../media/image3.jpeg"/><Relationship Id="rId7" Type="http://schemas.openxmlformats.org/officeDocument/2006/relationships/customXml" Target="../ink/ink2.xml"/><Relationship Id="rId12" Type="http://schemas.openxmlformats.org/officeDocument/2006/relationships/image" Target="../media/image6.png"/><Relationship Id="rId17" Type="http://schemas.openxmlformats.org/officeDocument/2006/relationships/customXml" Target="../ink/ink9.xml"/><Relationship Id="rId2" Type="http://schemas.openxmlformats.org/officeDocument/2006/relationships/notesSlide" Target="../notesSlides/notesSlide2.xml"/><Relationship Id="rId16" Type="http://schemas.openxmlformats.org/officeDocument/2006/relationships/customXml" Target="../ink/ink8.xml"/><Relationship Id="rId20"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5.xml"/><Relationship Id="rId15" Type="http://schemas.openxmlformats.org/officeDocument/2006/relationships/customXml" Target="../ink/ink7.xml"/><Relationship Id="rId10" Type="http://schemas.openxmlformats.org/officeDocument/2006/relationships/image" Target="../media/image5.png"/><Relationship Id="rId19" Type="http://schemas.openxmlformats.org/officeDocument/2006/relationships/customXml" Target="../ink/ink10.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7.png"/><Relationship Id="rId22"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pixegami/rag-tutorial-v2" TargetMode="External"/><Relationship Id="rId3" Type="http://schemas.openxmlformats.org/officeDocument/2006/relationships/hyperlink" Target="https://openai.com/api/pricing/" TargetMode="External"/><Relationship Id="rId7" Type="http://schemas.openxmlformats.org/officeDocument/2006/relationships/hyperlink" Target="https://docs.ragas.io/en/latest/getstarted/index.html" TargetMode="External"/><Relationship Id="rId12" Type="http://schemas.openxmlformats.org/officeDocument/2006/relationships/hyperlink" Target="https://medium.com/@rupeshyadav153/evaluation-of-retrieval-augmented-generation-rag-using-ragas-on-human-annotated-and-synthetic-09c4b825c298" TargetMode="External"/><Relationship Id="rId2" Type="http://schemas.openxmlformats.org/officeDocument/2006/relationships/hyperlink" Target="https://platform.openai.com/docs/quickstart" TargetMode="External"/><Relationship Id="rId1" Type="http://schemas.openxmlformats.org/officeDocument/2006/relationships/slideLayout" Target="../slideLayouts/slideLayout7.xml"/><Relationship Id="rId6" Type="http://schemas.openxmlformats.org/officeDocument/2006/relationships/hyperlink" Target="https://help.openai.com/en/articles/5112595-best-practices-for-api-key-safety" TargetMode="External"/><Relationship Id="rId11" Type="http://schemas.openxmlformats.org/officeDocument/2006/relationships/hyperlink" Target="https://arxiv.org/abs/2305.11738" TargetMode="External"/><Relationship Id="rId5" Type="http://schemas.openxmlformats.org/officeDocument/2006/relationships/hyperlink" Target="https://www.splendidfinancing.com/blog/how-to-get-an-openai-api-key-for-chatgpt" TargetMode="External"/><Relationship Id="rId10" Type="http://schemas.openxmlformats.org/officeDocument/2006/relationships/hyperlink" Target="https://docs.ragas.io/en/stable/concepts/metrics/available_metrics/" TargetMode="External"/><Relationship Id="rId4" Type="http://schemas.openxmlformats.org/officeDocument/2006/relationships/hyperlink" Target="https://medium.com/@lorenzozar/how-to-get-your-own-openai-api-key-f4d44e60c327" TargetMode="External"/><Relationship Id="rId9" Type="http://schemas.openxmlformats.org/officeDocument/2006/relationships/hyperlink" Target="https://www.pinecone.io/learn/series/langchain/langchain-expression-languag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lorenzozar/how-to-get-your-own-openai-api-key-f4d44e60c327" TargetMode="External"/><Relationship Id="rId2" Type="http://schemas.openxmlformats.org/officeDocument/2006/relationships/hyperlink" Target="https://platform.openai.com/api-key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6.xml"/><Relationship Id="rId7" Type="http://schemas.openxmlformats.org/officeDocument/2006/relationships/slide" Target="slide9.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5.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59FA-C8E5-B28A-FAA6-367D377066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592562-E302-9143-313B-B19F2B331599}"/>
              </a:ext>
            </a:extLst>
          </p:cNvPr>
          <p:cNvSpPr/>
          <p:nvPr/>
        </p:nvSpPr>
        <p:spPr>
          <a:xfrm>
            <a:off x="0" y="2003"/>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a:extLst>
              <a:ext uri="{FF2B5EF4-FFF2-40B4-BE49-F238E27FC236}">
                <a16:creationId xmlns:a16="http://schemas.microsoft.com/office/drawing/2014/main" id="{2E06DA2E-4FCD-0B2D-1D56-66F1FC1FD6DF}"/>
              </a:ext>
            </a:extLst>
          </p:cNvPr>
          <p:cNvSpPr txBox="1">
            <a:spLocks noGrp="1"/>
          </p:cNvSpPr>
          <p:nvPr>
            <p:ph type="title"/>
          </p:nvPr>
        </p:nvSpPr>
        <p:spPr>
          <a:xfrm>
            <a:off x="133116" y="2870503"/>
            <a:ext cx="5458441" cy="1982594"/>
          </a:xfrm>
          <a:prstGeom prst="rect">
            <a:avLst/>
          </a:prstGeom>
        </p:spPr>
        <p:txBody>
          <a:bodyPr vert="horz" wrap="square" lIns="0" tIns="12700" rIns="0" bIns="0" rtlCol="0">
            <a:spAutoFit/>
          </a:bodyPr>
          <a:lstStyle/>
          <a:p>
            <a:pPr marL="12700" algn="ctr">
              <a:lnSpc>
                <a:spcPct val="100000"/>
              </a:lnSpc>
              <a:spcBef>
                <a:spcPts val="100"/>
              </a:spcBef>
            </a:pPr>
            <a:r>
              <a:rPr lang="en-US" sz="3200" i="1" cap="all" spc="390" dirty="0">
                <a:solidFill>
                  <a:schemeClr val="bg1"/>
                </a:solidFill>
                <a:latin typeface="+mj-lt"/>
                <a:ea typeface="+mj-ea"/>
                <a:cs typeface="+mj-cs"/>
              </a:rPr>
              <a:t>Overview </a:t>
            </a:r>
            <a:br>
              <a:rPr lang="en-US" sz="3200" i="1" cap="all" spc="390" dirty="0">
                <a:solidFill>
                  <a:schemeClr val="bg1"/>
                </a:solidFill>
                <a:latin typeface="+mj-lt"/>
                <a:ea typeface="+mj-ea"/>
                <a:cs typeface="+mj-cs"/>
              </a:rPr>
            </a:br>
            <a:r>
              <a:rPr lang="en-US" sz="3200" i="1" cap="all" spc="390" dirty="0">
                <a:solidFill>
                  <a:schemeClr val="bg1"/>
                </a:solidFill>
                <a:latin typeface="+mj-lt"/>
                <a:ea typeface="+mj-ea"/>
                <a:cs typeface="+mj-cs"/>
              </a:rPr>
              <a:t>on </a:t>
            </a:r>
            <a:br>
              <a:rPr lang="en-US" sz="3200" i="1" cap="all" spc="390" dirty="0">
                <a:solidFill>
                  <a:schemeClr val="bg1"/>
                </a:solidFill>
                <a:latin typeface="+mj-lt"/>
                <a:ea typeface="+mj-ea"/>
                <a:cs typeface="+mj-cs"/>
              </a:rPr>
            </a:br>
            <a:r>
              <a:rPr lang="en-US" sz="3200" i="1" cap="all" spc="390" dirty="0">
                <a:solidFill>
                  <a:schemeClr val="bg1"/>
                </a:solidFill>
                <a:latin typeface="+mj-lt"/>
                <a:ea typeface="+mj-ea"/>
                <a:cs typeface="+mj-cs"/>
              </a:rPr>
              <a:t>RAGAS </a:t>
            </a:r>
            <a:br>
              <a:rPr lang="en-US" sz="3200" b="1" spc="-45" dirty="0">
                <a:solidFill>
                  <a:srgbClr val="FFFFFF"/>
                </a:solidFill>
                <a:latin typeface="Open Sans" panose="020B0606030504020204" pitchFamily="34" charset="0"/>
                <a:ea typeface="Open Sans" panose="020B0606030504020204" pitchFamily="34" charset="0"/>
                <a:cs typeface="Open Sans" panose="020B0606030504020204" pitchFamily="34" charset="0"/>
              </a:rPr>
            </a:br>
            <a:endParaRPr lang="en-US" sz="3200" b="1" spc="-45"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object 3">
            <a:extLst>
              <a:ext uri="{FF2B5EF4-FFF2-40B4-BE49-F238E27FC236}">
                <a16:creationId xmlns:a16="http://schemas.microsoft.com/office/drawing/2014/main" id="{17AD0D6A-07C9-0A0B-0521-7C716A989CCE}"/>
              </a:ext>
            </a:extLst>
          </p:cNvPr>
          <p:cNvSpPr/>
          <p:nvPr/>
        </p:nvSpPr>
        <p:spPr>
          <a:xfrm>
            <a:off x="5591557" y="267463"/>
            <a:ext cx="6600443" cy="6601967"/>
          </a:xfrm>
          <a:prstGeom prst="rect">
            <a:avLst/>
          </a:prstGeom>
          <a:blipFill>
            <a:blip r:embed="rId3" cstate="print">
              <a:extLst>
                <a:ext uri="{BEBA8EAE-BF5A-486C-A8C5-ECC9F3942E4B}">
                  <a14:imgProps xmlns:a14="http://schemas.microsoft.com/office/drawing/2010/main">
                    <a14:imgLayer r:embed="rId4">
                      <a14:imgEffect>
                        <a14:saturation sat="4000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7052E42-7E90-7C46-97F0-FBA29BA5A932}"/>
              </a:ext>
            </a:extLst>
          </p:cNvPr>
          <p:cNvGrpSpPr/>
          <p:nvPr/>
        </p:nvGrpSpPr>
        <p:grpSpPr>
          <a:xfrm>
            <a:off x="359601" y="267463"/>
            <a:ext cx="1667162" cy="316999"/>
            <a:chOff x="398463" y="404813"/>
            <a:chExt cx="1627187" cy="307976"/>
          </a:xfrm>
          <a:solidFill>
            <a:schemeClr val="bg1"/>
          </a:solidFill>
        </p:grpSpPr>
        <p:sp>
          <p:nvSpPr>
            <p:cNvPr id="6" name="Oval 5">
              <a:extLst>
                <a:ext uri="{FF2B5EF4-FFF2-40B4-BE49-F238E27FC236}">
                  <a16:creationId xmlns:a16="http://schemas.microsoft.com/office/drawing/2014/main" id="{94851BE4-F637-1CF6-800B-2B8800B4A844}"/>
                </a:ext>
              </a:extLst>
            </p:cNvPr>
            <p:cNvSpPr>
              <a:spLocks noChangeArrowheads="1"/>
            </p:cNvSpPr>
            <p:nvPr userDrawn="1"/>
          </p:nvSpPr>
          <p:spPr bwMode="auto">
            <a:xfrm>
              <a:off x="1938338" y="625476"/>
              <a:ext cx="87312" cy="87313"/>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7" name="Freeform 6">
              <a:extLst>
                <a:ext uri="{FF2B5EF4-FFF2-40B4-BE49-F238E27FC236}">
                  <a16:creationId xmlns:a16="http://schemas.microsoft.com/office/drawing/2014/main" id="{B96C286E-B9CB-B706-01DE-D45FC2D0660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8" name="Rectangle 7">
              <a:extLst>
                <a:ext uri="{FF2B5EF4-FFF2-40B4-BE49-F238E27FC236}">
                  <a16:creationId xmlns:a16="http://schemas.microsoft.com/office/drawing/2014/main" id="{571BCF04-6850-F736-67BC-EE6ABB615567}"/>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9" name="Freeform 8">
              <a:extLst>
                <a:ext uri="{FF2B5EF4-FFF2-40B4-BE49-F238E27FC236}">
                  <a16:creationId xmlns:a16="http://schemas.microsoft.com/office/drawing/2014/main" id="{5C11434A-7CD4-5CC1-A606-C33EE262A38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0" name="Rectangle 9">
              <a:extLst>
                <a:ext uri="{FF2B5EF4-FFF2-40B4-BE49-F238E27FC236}">
                  <a16:creationId xmlns:a16="http://schemas.microsoft.com/office/drawing/2014/main" id="{5DA94300-C590-18DD-E5C7-B679746CE38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1" name="Rectangle 10">
              <a:extLst>
                <a:ext uri="{FF2B5EF4-FFF2-40B4-BE49-F238E27FC236}">
                  <a16:creationId xmlns:a16="http://schemas.microsoft.com/office/drawing/2014/main" id="{FD8FEBB7-2ABF-130F-2584-626F50B19B2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2" name="Freeform 11">
              <a:extLst>
                <a:ext uri="{FF2B5EF4-FFF2-40B4-BE49-F238E27FC236}">
                  <a16:creationId xmlns:a16="http://schemas.microsoft.com/office/drawing/2014/main" id="{AC3109C6-91EE-0B0E-04CE-15D5473E0F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3" name="Freeform 12">
              <a:extLst>
                <a:ext uri="{FF2B5EF4-FFF2-40B4-BE49-F238E27FC236}">
                  <a16:creationId xmlns:a16="http://schemas.microsoft.com/office/drawing/2014/main" id="{CB080300-60F1-DBB1-44E4-750B3CEC536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4" name="Freeform 13">
              <a:extLst>
                <a:ext uri="{FF2B5EF4-FFF2-40B4-BE49-F238E27FC236}">
                  <a16:creationId xmlns:a16="http://schemas.microsoft.com/office/drawing/2014/main" id="{1696B18D-B48F-66AE-408B-7BA039C3A5C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5" name="Freeform 14">
              <a:extLst>
                <a:ext uri="{FF2B5EF4-FFF2-40B4-BE49-F238E27FC236}">
                  <a16:creationId xmlns:a16="http://schemas.microsoft.com/office/drawing/2014/main" id="{ADF89477-B617-6B03-A787-14E8AB2776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grpSp>
      <p:sp>
        <p:nvSpPr>
          <p:cNvPr id="17" name="object 4">
            <a:extLst>
              <a:ext uri="{FF2B5EF4-FFF2-40B4-BE49-F238E27FC236}">
                <a16:creationId xmlns:a16="http://schemas.microsoft.com/office/drawing/2014/main" id="{E2EA51E8-6D22-2DAF-40BD-B8921B095C21}"/>
              </a:ext>
            </a:extLst>
          </p:cNvPr>
          <p:cNvSpPr txBox="1">
            <a:spLocks/>
          </p:cNvSpPr>
          <p:nvPr/>
        </p:nvSpPr>
        <p:spPr>
          <a:xfrm>
            <a:off x="647768" y="5261279"/>
            <a:ext cx="2745943" cy="1115690"/>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400" b="1" i="1" cap="all" spc="390" dirty="0">
                <a:solidFill>
                  <a:schemeClr val="accent6">
                    <a:lumMod val="75000"/>
                  </a:schemeClr>
                </a:solidFill>
                <a:latin typeface="Open Sans"/>
                <a:ea typeface="Open Sans"/>
                <a:cs typeface="Open Sans"/>
              </a:rPr>
              <a:t>CREATED BY </a:t>
            </a:r>
            <a:r>
              <a:rPr lang="en-US" sz="1400" i="1" cap="all" spc="390" dirty="0">
                <a:solidFill>
                  <a:schemeClr val="accent6">
                    <a:lumMod val="75000"/>
                  </a:schemeClr>
                </a:solidFill>
                <a:latin typeface="Open Sans"/>
                <a:ea typeface="Open Sans"/>
                <a:cs typeface="Open Sans"/>
              </a:rPr>
              <a:t>: </a:t>
            </a:r>
          </a:p>
          <a:p>
            <a:pPr marL="12700">
              <a:lnSpc>
                <a:spcPct val="100000"/>
              </a:lnSpc>
              <a:spcBef>
                <a:spcPts val="100"/>
              </a:spcBef>
            </a:pPr>
            <a:r>
              <a:rPr lang="en-US" sz="1050" i="1" cap="all" spc="390" dirty="0">
                <a:solidFill>
                  <a:schemeClr val="bg1"/>
                </a:solidFill>
                <a:latin typeface="Open Sans"/>
                <a:ea typeface="Open Sans"/>
                <a:cs typeface="Open Sans"/>
              </a:rPr>
              <a:t>Gaurav Kumar</a:t>
            </a:r>
          </a:p>
          <a:p>
            <a:pPr marL="12700">
              <a:lnSpc>
                <a:spcPct val="100000"/>
              </a:lnSpc>
              <a:spcBef>
                <a:spcPts val="100"/>
              </a:spcBef>
            </a:pPr>
            <a:r>
              <a:rPr lang="en-US" sz="1100" i="1" cap="all" spc="390" dirty="0">
                <a:solidFill>
                  <a:schemeClr val="bg1"/>
                </a:solidFill>
                <a:latin typeface="Open Sans"/>
                <a:ea typeface="Open Sans"/>
                <a:cs typeface="Open Sans"/>
              </a:rPr>
              <a:t>AKSHAY Rajguru</a:t>
            </a:r>
            <a:endParaRPr lang="en-US">
              <a:solidFill>
                <a:schemeClr val="bg1"/>
              </a:solidFill>
              <a:ea typeface="Calibri Light" panose="020F0302020204030204"/>
              <a:cs typeface="Calibri Light" panose="020F0302020204030204"/>
            </a:endParaRPr>
          </a:p>
          <a:p>
            <a:pPr marL="12700">
              <a:lnSpc>
                <a:spcPct val="100000"/>
              </a:lnSpc>
              <a:spcBef>
                <a:spcPts val="100"/>
              </a:spcBef>
            </a:pPr>
            <a:r>
              <a:rPr lang="en-US" sz="1100" i="1" cap="all" spc="390" dirty="0" err="1">
                <a:solidFill>
                  <a:schemeClr val="bg1"/>
                </a:solidFill>
                <a:latin typeface="Open Sans"/>
                <a:ea typeface="Open Sans"/>
                <a:cs typeface="Open Sans"/>
              </a:rPr>
              <a:t>sushmitA</a:t>
            </a:r>
            <a:r>
              <a:rPr lang="en-US" sz="1100" i="1" cap="all" spc="390" dirty="0">
                <a:solidFill>
                  <a:schemeClr val="bg1"/>
                </a:solidFill>
                <a:latin typeface="Open Sans"/>
                <a:ea typeface="Open Sans"/>
                <a:cs typeface="Open Sans"/>
              </a:rPr>
              <a:t> SINGH</a:t>
            </a:r>
            <a:endParaRPr lang="en-US" dirty="0">
              <a:solidFill>
                <a:schemeClr val="bg1"/>
              </a:solidFill>
            </a:endParaRPr>
          </a:p>
          <a:p>
            <a:pPr marL="12700">
              <a:lnSpc>
                <a:spcPct val="100000"/>
              </a:lnSpc>
              <a:spcBef>
                <a:spcPts val="100"/>
              </a:spcBef>
            </a:pPr>
            <a:r>
              <a:rPr lang="en-US" sz="1050" i="1" cap="all" spc="390" dirty="0">
                <a:solidFill>
                  <a:schemeClr val="bg1"/>
                </a:solidFill>
                <a:latin typeface="Open Sans"/>
                <a:ea typeface="Open Sans"/>
                <a:cs typeface="Open Sans"/>
              </a:rPr>
              <a:t>Madhusmita Manik</a:t>
            </a:r>
          </a:p>
          <a:p>
            <a:pPr marL="12700">
              <a:lnSpc>
                <a:spcPct val="100000"/>
              </a:lnSpc>
              <a:spcBef>
                <a:spcPts val="100"/>
              </a:spcBef>
            </a:pPr>
            <a:r>
              <a:rPr lang="en-US" sz="1050" i="1" cap="all" spc="390" err="1">
                <a:solidFill>
                  <a:schemeClr val="bg1"/>
                </a:solidFill>
                <a:latin typeface="Open Sans" panose="020B0606030504020204" pitchFamily="34" charset="0"/>
                <a:ea typeface="Open Sans" panose="020B0606030504020204" pitchFamily="34" charset="0"/>
                <a:cs typeface="Open Sans" panose="020B0606030504020204" pitchFamily="34" charset="0"/>
              </a:rPr>
              <a:t>Bharghav</a:t>
            </a:r>
            <a:endParaRPr lang="en-US" spc="-45">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9299880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A8CF0C9-1C7A-00C4-E929-E764A73EB730}"/>
              </a:ext>
            </a:extLst>
          </p:cNvPr>
          <p:cNvSpPr txBox="1">
            <a:spLocks/>
          </p:cNvSpPr>
          <p:nvPr/>
        </p:nvSpPr>
        <p:spPr bwMode="gray">
          <a:xfrm>
            <a:off x="400650" y="158614"/>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Ragas Metrics – Context Recall</a:t>
            </a:r>
            <a:endParaRPr lang="en-US">
              <a:latin typeface="Open Sans"/>
              <a:ea typeface="Open Sans"/>
              <a:cs typeface="Open Sans"/>
            </a:endParaRPr>
          </a:p>
        </p:txBody>
      </p:sp>
      <p:grpSp>
        <p:nvGrpSpPr>
          <p:cNvPr id="4" name="Group 3">
            <a:extLst>
              <a:ext uri="{FF2B5EF4-FFF2-40B4-BE49-F238E27FC236}">
                <a16:creationId xmlns:a16="http://schemas.microsoft.com/office/drawing/2014/main" id="{0690A1B9-441A-B4C9-B681-5D65316ECD08}"/>
              </a:ext>
            </a:extLst>
          </p:cNvPr>
          <p:cNvGrpSpPr/>
          <p:nvPr/>
        </p:nvGrpSpPr>
        <p:grpSpPr>
          <a:xfrm>
            <a:off x="8086632" y="850871"/>
            <a:ext cx="3896349" cy="1680266"/>
            <a:chOff x="4154488" y="1384741"/>
            <a:chExt cx="3896349" cy="2779529"/>
          </a:xfrm>
        </p:grpSpPr>
        <p:sp>
          <p:nvSpPr>
            <p:cNvPr id="5" name="TextBox 4">
              <a:extLst>
                <a:ext uri="{FF2B5EF4-FFF2-40B4-BE49-F238E27FC236}">
                  <a16:creationId xmlns:a16="http://schemas.microsoft.com/office/drawing/2014/main" id="{0A9D4835-7A16-1416-1403-83D6A20CE4DD}"/>
                </a:ext>
              </a:extLst>
            </p:cNvPr>
            <p:cNvSpPr txBox="1"/>
            <p:nvPr/>
          </p:nvSpPr>
          <p:spPr>
            <a:xfrm>
              <a:off x="5601810" y="1384741"/>
              <a:ext cx="2138019" cy="432760"/>
            </a:xfrm>
            <a:prstGeom prst="rect">
              <a:avLst/>
            </a:prstGeom>
            <a:noFill/>
          </p:spPr>
          <p:txBody>
            <a:bodyPr wrap="square" rtlCol="0">
              <a:spAutoFit/>
            </a:bodyPr>
            <a:lstStyle/>
            <a:p>
              <a:r>
                <a:rPr lang="en-US" sz="1100" b="1">
                  <a:latin typeface="Open Sans" panose="020B0606030504020204" pitchFamily="34" charset="0"/>
                  <a:ea typeface="Open Sans" panose="020B0606030504020204" pitchFamily="34" charset="0"/>
                  <a:cs typeface="Open Sans" panose="020B0606030504020204" pitchFamily="34" charset="0"/>
                </a:rPr>
                <a:t>Ragas Score</a:t>
              </a:r>
            </a:p>
          </p:txBody>
        </p:sp>
        <p:cxnSp>
          <p:nvCxnSpPr>
            <p:cNvPr id="6" name="Straight Connector 5">
              <a:extLst>
                <a:ext uri="{FF2B5EF4-FFF2-40B4-BE49-F238E27FC236}">
                  <a16:creationId xmlns:a16="http://schemas.microsoft.com/office/drawing/2014/main" id="{253B2F51-4436-CE81-9D60-4274647EE99B}"/>
                </a:ext>
              </a:extLst>
            </p:cNvPr>
            <p:cNvCxnSpPr>
              <a:cxnSpLocks/>
            </p:cNvCxnSpPr>
            <p:nvPr/>
          </p:nvCxnSpPr>
          <p:spPr>
            <a:xfrm flipH="1">
              <a:off x="6050130" y="1879019"/>
              <a:ext cx="8767" cy="2257975"/>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F626983-D092-FA7F-B104-5AC26B337892}"/>
                </a:ext>
              </a:extLst>
            </p:cNvPr>
            <p:cNvSpPr txBox="1"/>
            <p:nvPr/>
          </p:nvSpPr>
          <p:spPr>
            <a:xfrm>
              <a:off x="4748596" y="1688223"/>
              <a:ext cx="92204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generation</a:t>
              </a:r>
            </a:p>
          </p:txBody>
        </p:sp>
        <p:sp>
          <p:nvSpPr>
            <p:cNvPr id="8" name="TextBox 7">
              <a:extLst>
                <a:ext uri="{FF2B5EF4-FFF2-40B4-BE49-F238E27FC236}">
                  <a16:creationId xmlns:a16="http://schemas.microsoft.com/office/drawing/2014/main" id="{2E4A1E0F-DD4D-3456-F135-B644CC20DDDF}"/>
                </a:ext>
              </a:extLst>
            </p:cNvPr>
            <p:cNvSpPr txBox="1"/>
            <p:nvPr/>
          </p:nvSpPr>
          <p:spPr>
            <a:xfrm>
              <a:off x="6563703" y="1669002"/>
              <a:ext cx="76655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retrieval</a:t>
              </a:r>
            </a:p>
          </p:txBody>
        </p:sp>
        <p:sp>
          <p:nvSpPr>
            <p:cNvPr id="9" name="TextBox 8">
              <a:extLst>
                <a:ext uri="{FF2B5EF4-FFF2-40B4-BE49-F238E27FC236}">
                  <a16:creationId xmlns:a16="http://schemas.microsoft.com/office/drawing/2014/main" id="{15AC5B19-E1DE-945C-9CF8-94738AA6CBCF}"/>
                </a:ext>
              </a:extLst>
            </p:cNvPr>
            <p:cNvSpPr txBox="1"/>
            <p:nvPr/>
          </p:nvSpPr>
          <p:spPr>
            <a:xfrm>
              <a:off x="4675616" y="2138066"/>
              <a:ext cx="912429"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faithfulness</a:t>
              </a:r>
            </a:p>
          </p:txBody>
        </p:sp>
        <p:sp>
          <p:nvSpPr>
            <p:cNvPr id="10" name="TextBox 9">
              <a:extLst>
                <a:ext uri="{FF2B5EF4-FFF2-40B4-BE49-F238E27FC236}">
                  <a16:creationId xmlns:a16="http://schemas.microsoft.com/office/drawing/2014/main" id="{7CEE39CB-74F5-D4F2-2C1B-0067A0E1CD3A}"/>
                </a:ext>
              </a:extLst>
            </p:cNvPr>
            <p:cNvSpPr txBox="1"/>
            <p:nvPr/>
          </p:nvSpPr>
          <p:spPr>
            <a:xfrm>
              <a:off x="4472169" y="2970410"/>
              <a:ext cx="1247457"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answer relevancy</a:t>
              </a:r>
            </a:p>
          </p:txBody>
        </p:sp>
        <p:sp>
          <p:nvSpPr>
            <p:cNvPr id="11" name="TextBox 10">
              <a:extLst>
                <a:ext uri="{FF2B5EF4-FFF2-40B4-BE49-F238E27FC236}">
                  <a16:creationId xmlns:a16="http://schemas.microsoft.com/office/drawing/2014/main" id="{61C22479-3280-F129-869F-EB132B003E86}"/>
                </a:ext>
              </a:extLst>
            </p:cNvPr>
            <p:cNvSpPr txBox="1"/>
            <p:nvPr/>
          </p:nvSpPr>
          <p:spPr>
            <a:xfrm>
              <a:off x="6441539" y="2159328"/>
              <a:ext cx="12346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precision</a:t>
              </a:r>
            </a:p>
          </p:txBody>
        </p:sp>
        <p:sp>
          <p:nvSpPr>
            <p:cNvPr id="12" name="TextBox 11">
              <a:extLst>
                <a:ext uri="{FF2B5EF4-FFF2-40B4-BE49-F238E27FC236}">
                  <a16:creationId xmlns:a16="http://schemas.microsoft.com/office/drawing/2014/main" id="{633ECC21-87FC-6B2C-4827-CEFA2E5DBF9E}"/>
                </a:ext>
              </a:extLst>
            </p:cNvPr>
            <p:cNvSpPr txBox="1"/>
            <p:nvPr/>
          </p:nvSpPr>
          <p:spPr>
            <a:xfrm>
              <a:off x="6113009" y="2899897"/>
              <a:ext cx="1841530" cy="661870"/>
            </a:xfrm>
            <a:prstGeom prst="rect">
              <a:avLst/>
            </a:prstGeom>
            <a:noFill/>
          </p:spPr>
          <p:txBody>
            <a:bodyPr wrap="none" rtlCol="0">
              <a:spAutoFit/>
            </a:bodyPr>
            <a:lstStyle/>
            <a:p>
              <a:r>
                <a:rPr lang="en-US" sz="2000" b="1" i="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context recall</a:t>
              </a:r>
            </a:p>
          </p:txBody>
        </p:sp>
        <p:sp>
          <p:nvSpPr>
            <p:cNvPr id="13" name="TextBox 12">
              <a:extLst>
                <a:ext uri="{FF2B5EF4-FFF2-40B4-BE49-F238E27FC236}">
                  <a16:creationId xmlns:a16="http://schemas.microsoft.com/office/drawing/2014/main" id="{3EB11681-4190-521C-F734-32B6A71CD9A1}"/>
                </a:ext>
              </a:extLst>
            </p:cNvPr>
            <p:cNvSpPr txBox="1"/>
            <p:nvPr/>
          </p:nvSpPr>
          <p:spPr>
            <a:xfrm>
              <a:off x="4154488" y="2457456"/>
              <a:ext cx="1902040" cy="338554"/>
            </a:xfrm>
            <a:prstGeom prst="rect">
              <a:avLst/>
            </a:prstGeom>
            <a:noFill/>
          </p:spPr>
          <p:txBody>
            <a:bodyPr wrap="square" rtlCol="0">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How factually accurate is generated answer</a:t>
              </a:r>
            </a:p>
          </p:txBody>
        </p:sp>
        <p:sp>
          <p:nvSpPr>
            <p:cNvPr id="14" name="TextBox 13">
              <a:extLst>
                <a:ext uri="{FF2B5EF4-FFF2-40B4-BE49-F238E27FC236}">
                  <a16:creationId xmlns:a16="http://schemas.microsoft.com/office/drawing/2014/main" id="{EB9BC76E-DE5C-1918-6422-79A832769BCA}"/>
                </a:ext>
              </a:extLst>
            </p:cNvPr>
            <p:cNvSpPr txBox="1"/>
            <p:nvPr/>
          </p:nvSpPr>
          <p:spPr>
            <a:xfrm>
              <a:off x="4194611" y="3293858"/>
              <a:ext cx="1821794"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Relevancy of the generated answer to the question</a:t>
              </a:r>
            </a:p>
          </p:txBody>
        </p:sp>
        <p:sp>
          <p:nvSpPr>
            <p:cNvPr id="15" name="TextBox 14">
              <a:extLst>
                <a:ext uri="{FF2B5EF4-FFF2-40B4-BE49-F238E27FC236}">
                  <a16:creationId xmlns:a16="http://schemas.microsoft.com/office/drawing/2014/main" id="{2AD168E7-E559-C7B6-4C3D-F586044AFAC6}"/>
                </a:ext>
              </a:extLst>
            </p:cNvPr>
            <p:cNvSpPr txBox="1"/>
            <p:nvPr/>
          </p:nvSpPr>
          <p:spPr>
            <a:xfrm>
              <a:off x="6025172" y="2453944"/>
              <a:ext cx="2025665"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Signal to noise ratio to received context.</a:t>
              </a:r>
            </a:p>
          </p:txBody>
        </p:sp>
        <p:sp>
          <p:nvSpPr>
            <p:cNvPr id="16" name="TextBox 15">
              <a:extLst>
                <a:ext uri="{FF2B5EF4-FFF2-40B4-BE49-F238E27FC236}">
                  <a16:creationId xmlns:a16="http://schemas.microsoft.com/office/drawing/2014/main" id="{C66BFEFC-B534-69CE-3D4D-BDB6113E172C}"/>
                </a:ext>
              </a:extLst>
            </p:cNvPr>
            <p:cNvSpPr txBox="1"/>
            <p:nvPr/>
          </p:nvSpPr>
          <p:spPr>
            <a:xfrm>
              <a:off x="6125294" y="3400575"/>
              <a:ext cx="1867124" cy="763695"/>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Can it retrieve all relevant information required to answer the question.</a:t>
              </a:r>
            </a:p>
          </p:txBody>
        </p:sp>
      </p:grpSp>
      <p:sp>
        <p:nvSpPr>
          <p:cNvPr id="19" name="TextBox 18">
            <a:extLst>
              <a:ext uri="{FF2B5EF4-FFF2-40B4-BE49-F238E27FC236}">
                <a16:creationId xmlns:a16="http://schemas.microsoft.com/office/drawing/2014/main" id="{099FBABD-9691-3008-8097-042E3B807B3F}"/>
              </a:ext>
            </a:extLst>
          </p:cNvPr>
          <p:cNvSpPr txBox="1"/>
          <p:nvPr/>
        </p:nvSpPr>
        <p:spPr>
          <a:xfrm>
            <a:off x="349412" y="517387"/>
            <a:ext cx="10813668" cy="461665"/>
          </a:xfrm>
          <a:prstGeom prst="rect">
            <a:avLst/>
          </a:prstGeom>
          <a:noFill/>
        </p:spPr>
        <p:txBody>
          <a:bodyPr wrap="square">
            <a:spAutoFit/>
          </a:bodyPr>
          <a:lstStyle/>
          <a:p>
            <a:r>
              <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rPr>
              <a:t>Context recall measures the extent to which the retrieved context aligns with the annotated answer, treated as the ground truth. It is computed based on the ground truth and the retrieved context, and the values range between 0 and 1.</a:t>
            </a:r>
            <a:r>
              <a:rPr lang="en-US" sz="1200" b="1" i="1">
                <a:latin typeface="Open Sans" panose="020B0606030504020204" pitchFamily="34" charset="0"/>
                <a:ea typeface="Open Sans" panose="020B0606030504020204" pitchFamily="34" charset="0"/>
                <a:cs typeface="Open Sans" panose="020B0606030504020204" pitchFamily="34" charset="0"/>
              </a:rPr>
              <a:t> Higher</a:t>
            </a:r>
            <a:r>
              <a:rPr lang="en-US" sz="1200" i="1">
                <a:latin typeface="Open Sans" panose="020B0606030504020204" pitchFamily="34" charset="0"/>
                <a:ea typeface="Open Sans" panose="020B0606030504020204" pitchFamily="34" charset="0"/>
                <a:cs typeface="Open Sans" panose="020B0606030504020204" pitchFamily="34" charset="0"/>
              </a:rPr>
              <a:t> the </a:t>
            </a:r>
            <a:r>
              <a:rPr lang="en-US" sz="1200" b="1" i="1">
                <a:latin typeface="Open Sans" panose="020B0606030504020204" pitchFamily="34" charset="0"/>
                <a:ea typeface="Open Sans" panose="020B0606030504020204" pitchFamily="34" charset="0"/>
                <a:cs typeface="Open Sans" panose="020B0606030504020204" pitchFamily="34" charset="0"/>
              </a:rPr>
              <a:t>better</a:t>
            </a:r>
            <a:endPar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TextBox 28">
            <a:extLst>
              <a:ext uri="{FF2B5EF4-FFF2-40B4-BE49-F238E27FC236}">
                <a16:creationId xmlns:a16="http://schemas.microsoft.com/office/drawing/2014/main" id="{BF0A56DC-60C7-EC4F-5BCA-53FFA6DC3722}"/>
              </a:ext>
            </a:extLst>
          </p:cNvPr>
          <p:cNvSpPr txBox="1"/>
          <p:nvPr/>
        </p:nvSpPr>
        <p:spPr>
          <a:xfrm>
            <a:off x="419025" y="1959665"/>
            <a:ext cx="5205753"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Example</a:t>
            </a:r>
            <a:r>
              <a:rPr lang="en-US"/>
              <a:t>:</a:t>
            </a: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Question</a:t>
            </a:r>
            <a:r>
              <a:rPr lang="en-US" sz="1200" b="0" i="0">
                <a:solidFill>
                  <a:srgbClr val="14532D"/>
                </a:solidFill>
                <a:effectLst/>
                <a:latin typeface="ui-sans-serif"/>
              </a:rPr>
              <a:t>: Where is France and what is its capital?</a:t>
            </a:r>
          </a:p>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Ground truth</a:t>
            </a:r>
            <a:r>
              <a:rPr lang="en-US" sz="1200" b="0" i="0">
                <a:solidFill>
                  <a:srgbClr val="14532D"/>
                </a:solidFill>
                <a:effectLst/>
                <a:latin typeface="ui-sans-serif"/>
              </a:rPr>
              <a:t>: France is in Western Europe and its capital is Paris.</a:t>
            </a: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31" name="Group 30">
            <a:extLst>
              <a:ext uri="{FF2B5EF4-FFF2-40B4-BE49-F238E27FC236}">
                <a16:creationId xmlns:a16="http://schemas.microsoft.com/office/drawing/2014/main" id="{D3F33F6D-757E-8A05-4CAA-E3A488A79E7A}"/>
              </a:ext>
            </a:extLst>
          </p:cNvPr>
          <p:cNvGrpSpPr/>
          <p:nvPr/>
        </p:nvGrpSpPr>
        <p:grpSpPr>
          <a:xfrm>
            <a:off x="396768" y="995265"/>
            <a:ext cx="7060677" cy="841808"/>
            <a:chOff x="349412" y="1204226"/>
            <a:chExt cx="7060677" cy="841808"/>
          </a:xfrm>
        </p:grpSpPr>
        <p:sp>
          <p:nvSpPr>
            <p:cNvPr id="3" name="Rectangle: Rounded Corners 2">
              <a:extLst>
                <a:ext uri="{FF2B5EF4-FFF2-40B4-BE49-F238E27FC236}">
                  <a16:creationId xmlns:a16="http://schemas.microsoft.com/office/drawing/2014/main" id="{9634B021-FBF7-AAE2-EF8E-255491F8EA60}"/>
                </a:ext>
              </a:extLst>
            </p:cNvPr>
            <p:cNvSpPr/>
            <p:nvPr/>
          </p:nvSpPr>
          <p:spPr>
            <a:xfrm>
              <a:off x="349412" y="1204226"/>
              <a:ext cx="7060677" cy="841808"/>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AD771C3-EC6E-3ABD-319F-A10F8DA83F31}"/>
                </a:ext>
              </a:extLst>
            </p:cNvPr>
            <p:cNvSpPr txBox="1"/>
            <p:nvPr/>
          </p:nvSpPr>
          <p:spPr>
            <a:xfrm>
              <a:off x="2348290" y="1358102"/>
              <a:ext cx="3956661" cy="553998"/>
            </a:xfrm>
            <a:prstGeom prst="rect">
              <a:avLst/>
            </a:prstGeom>
            <a:noFill/>
          </p:spPr>
          <p:txBody>
            <a:bodyPr wrap="non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|GT sentences that can be attributed to the context|</a:t>
              </a:r>
            </a:p>
            <a:p>
              <a:r>
                <a:rPr lang="en-US"/>
                <a:t>		</a:t>
              </a:r>
            </a:p>
          </p:txBody>
        </p:sp>
        <p:sp>
          <p:nvSpPr>
            <p:cNvPr id="21" name="TextBox 20">
              <a:extLst>
                <a:ext uri="{FF2B5EF4-FFF2-40B4-BE49-F238E27FC236}">
                  <a16:creationId xmlns:a16="http://schemas.microsoft.com/office/drawing/2014/main" id="{761A23DD-B3AB-030A-1E38-C4DF9F0D2388}"/>
                </a:ext>
              </a:extLst>
            </p:cNvPr>
            <p:cNvSpPr txBox="1"/>
            <p:nvPr/>
          </p:nvSpPr>
          <p:spPr>
            <a:xfrm>
              <a:off x="3060796" y="1691004"/>
              <a:ext cx="2311851" cy="276999"/>
            </a:xfrm>
            <a:prstGeom prst="rect">
              <a:avLst/>
            </a:prstGeom>
            <a:noFill/>
          </p:spPr>
          <p:txBody>
            <a:bodyPr wrap="non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|Number of sentences in GT|</a:t>
              </a:r>
            </a:p>
          </p:txBody>
        </p:sp>
        <p:sp>
          <p:nvSpPr>
            <p:cNvPr id="22" name="TextBox 21">
              <a:extLst>
                <a:ext uri="{FF2B5EF4-FFF2-40B4-BE49-F238E27FC236}">
                  <a16:creationId xmlns:a16="http://schemas.microsoft.com/office/drawing/2014/main" id="{1C6279B9-436C-7B0B-D2A7-89625718F334}"/>
                </a:ext>
              </a:extLst>
            </p:cNvPr>
            <p:cNvSpPr txBox="1"/>
            <p:nvPr/>
          </p:nvSpPr>
          <p:spPr>
            <a:xfrm>
              <a:off x="536974" y="1471241"/>
              <a:ext cx="1485920" cy="307777"/>
            </a:xfrm>
            <a:prstGeom prst="rect">
              <a:avLst/>
            </a:prstGeom>
            <a:noFill/>
          </p:spPr>
          <p:txBody>
            <a:bodyPr wrap="none" rtlCol="0">
              <a:spAutoFit/>
            </a:bodyPr>
            <a:lstStyle/>
            <a:p>
              <a:r>
                <a:rPr lang="en-US" sz="1400" i="1">
                  <a:latin typeface="Open Sans" panose="020B0606030504020204" pitchFamily="34" charset="0"/>
                  <a:ea typeface="Open Sans" panose="020B0606030504020204" pitchFamily="34" charset="0"/>
                  <a:cs typeface="Open Sans" panose="020B0606030504020204" pitchFamily="34" charset="0"/>
                </a:rPr>
                <a:t>Context Recall </a:t>
              </a:r>
              <a:r>
                <a:rPr lang="en-US" sz="1400">
                  <a:latin typeface="Open Sans" panose="020B0606030504020204" pitchFamily="34" charset="0"/>
                  <a:ea typeface="Open Sans" panose="020B0606030504020204" pitchFamily="34" charset="0"/>
                  <a:cs typeface="Open Sans" panose="020B0606030504020204" pitchFamily="34" charset="0"/>
                </a:rPr>
                <a:t>= </a:t>
              </a:r>
            </a:p>
          </p:txBody>
        </p:sp>
        <p:cxnSp>
          <p:nvCxnSpPr>
            <p:cNvPr id="25" name="Straight Connector 24">
              <a:extLst>
                <a:ext uri="{FF2B5EF4-FFF2-40B4-BE49-F238E27FC236}">
                  <a16:creationId xmlns:a16="http://schemas.microsoft.com/office/drawing/2014/main" id="{87B7AD11-07A3-3447-FD36-76E3F9A852CC}"/>
                </a:ext>
              </a:extLst>
            </p:cNvPr>
            <p:cNvCxnSpPr>
              <a:cxnSpLocks/>
            </p:cNvCxnSpPr>
            <p:nvPr/>
          </p:nvCxnSpPr>
          <p:spPr>
            <a:xfrm flipV="1">
              <a:off x="2056619" y="1665980"/>
              <a:ext cx="4419595" cy="12853"/>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5F23F769-BAAC-305F-E243-7A5B6229DF93}"/>
              </a:ext>
            </a:extLst>
          </p:cNvPr>
          <p:cNvSpPr txBox="1"/>
          <p:nvPr/>
        </p:nvSpPr>
        <p:spPr>
          <a:xfrm>
            <a:off x="471332" y="3818660"/>
            <a:ext cx="5581029" cy="2677656"/>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b="0" i="0">
                <a:solidFill>
                  <a:srgbClr val="0F172A"/>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Break the ground truth answer into individual statements.</a:t>
            </a:r>
          </a:p>
          <a:p>
            <a:pPr marL="742950" lvl="1" indent="-285750" algn="l">
              <a:buFont typeface="Arial" panose="020B0604020202020204" pitchFamily="34" charset="0"/>
              <a:buChar char="•"/>
            </a:pP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marL="1143000" lvl="2" indent="-228600" algn="l">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tatement 1: “France is in western Europe.”</a:t>
            </a:r>
          </a:p>
          <a:p>
            <a:pPr marL="1143000" lvl="2" indent="-228600" algn="l">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tatement 2: “</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Its capital is Paris.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For each of the ground truth statements, verify if it can be attributed to the  retrieved context.</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1: Yes</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2: No</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3</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Use the formula depicted above to calculate faithfulness.</a:t>
            </a:r>
          </a:p>
          <a:p>
            <a:br>
              <a:rPr lang="en-US"/>
            </a:b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34" name="Rectangle: Rounded Corners 33">
            <a:extLst>
              <a:ext uri="{FF2B5EF4-FFF2-40B4-BE49-F238E27FC236}">
                <a16:creationId xmlns:a16="http://schemas.microsoft.com/office/drawing/2014/main" id="{38D95631-1CC4-E552-9550-F5794883E26E}"/>
              </a:ext>
            </a:extLst>
          </p:cNvPr>
          <p:cNvSpPr/>
          <p:nvPr/>
        </p:nvSpPr>
        <p:spPr>
          <a:xfrm>
            <a:off x="802333" y="5915802"/>
            <a:ext cx="3414388" cy="553877"/>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A5CA8FC-5021-14EC-957A-23D8B11E4524}"/>
              </a:ext>
            </a:extLst>
          </p:cNvPr>
          <p:cNvSpPr txBox="1"/>
          <p:nvPr/>
        </p:nvSpPr>
        <p:spPr>
          <a:xfrm>
            <a:off x="6600693" y="3536902"/>
            <a:ext cx="5356955" cy="2677656"/>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b="0" i="0">
                <a:solidFill>
                  <a:srgbClr val="0F172A"/>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Break the generated answer into individual statements.</a:t>
            </a:r>
          </a:p>
          <a:p>
            <a:pPr marL="742950" lvl="1" indent="-285750" algn="l">
              <a:buFont typeface="Arial" panose="020B0604020202020204" pitchFamily="34" charset="0"/>
              <a:buChar char="•"/>
            </a:pP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marL="1143000" lvl="2" indent="-228600" algn="l">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tatement 1: “France is in western Europe.”</a:t>
            </a:r>
          </a:p>
          <a:p>
            <a:pPr marL="1143000" lvl="2" indent="-228600" algn="l">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tatement 2: “</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Its capital is Paris.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For each of the generated statements, verify if it can be inferred from the given context.</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1: Yes</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2: Yes</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3</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Use the formula depicted above to calculate faithfulness.</a:t>
            </a:r>
          </a:p>
          <a:p>
            <a:br>
              <a:rPr lang="en-US"/>
            </a:b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Rounded Corners 35">
            <a:extLst>
              <a:ext uri="{FF2B5EF4-FFF2-40B4-BE49-F238E27FC236}">
                <a16:creationId xmlns:a16="http://schemas.microsoft.com/office/drawing/2014/main" id="{834C8BAF-CC23-A78F-BAFF-5A7D531B372C}"/>
              </a:ext>
            </a:extLst>
          </p:cNvPr>
          <p:cNvSpPr/>
          <p:nvPr/>
        </p:nvSpPr>
        <p:spPr>
          <a:xfrm>
            <a:off x="7063662" y="5925732"/>
            <a:ext cx="3288262" cy="553877"/>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23EFBA15-AD51-C6B0-77D7-4E55D153A2AB}"/>
              </a:ext>
            </a:extLst>
          </p:cNvPr>
          <p:cNvSpPr/>
          <p:nvPr/>
        </p:nvSpPr>
        <p:spPr>
          <a:xfrm>
            <a:off x="10351924" y="6035791"/>
            <a:ext cx="447399" cy="30777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E514FEF0-EF44-175A-3D21-D1B25996B3F1}"/>
              </a:ext>
            </a:extLst>
          </p:cNvPr>
          <p:cNvSpPr txBox="1"/>
          <p:nvPr/>
        </p:nvSpPr>
        <p:spPr>
          <a:xfrm>
            <a:off x="10749541" y="6041395"/>
            <a:ext cx="1221425" cy="307777"/>
          </a:xfrm>
          <a:prstGeom prst="rect">
            <a:avLst/>
          </a:prstGeom>
          <a:noFill/>
        </p:spPr>
        <p:txBody>
          <a:bodyPr wrap="none" rtlCol="0">
            <a:spAutoFit/>
          </a:bodyPr>
          <a:lstStyle/>
          <a:p>
            <a:r>
              <a:rPr lang="en-US" sz="1400" b="1" i="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Better Score</a:t>
            </a:r>
          </a:p>
        </p:txBody>
      </p:sp>
      <p:sp>
        <p:nvSpPr>
          <p:cNvPr id="39" name="TextBox 38">
            <a:extLst>
              <a:ext uri="{FF2B5EF4-FFF2-40B4-BE49-F238E27FC236}">
                <a16:creationId xmlns:a16="http://schemas.microsoft.com/office/drawing/2014/main" id="{3B0C132E-33BD-3AC4-7B5B-1BBF462C51B7}"/>
              </a:ext>
            </a:extLst>
          </p:cNvPr>
          <p:cNvSpPr txBox="1"/>
          <p:nvPr/>
        </p:nvSpPr>
        <p:spPr>
          <a:xfrm>
            <a:off x="1317171" y="6051843"/>
            <a:ext cx="2289025"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Context Recall = 1/2 = </a:t>
            </a:r>
            <a:r>
              <a:rPr lang="en-US" sz="1400" b="1">
                <a:latin typeface="Open Sans" panose="020B0606030504020204" pitchFamily="34" charset="0"/>
                <a:ea typeface="Open Sans" panose="020B0606030504020204" pitchFamily="34" charset="0"/>
                <a:cs typeface="Open Sans" panose="020B0606030504020204" pitchFamily="34" charset="0"/>
              </a:rPr>
              <a:t>0.5</a:t>
            </a:r>
          </a:p>
        </p:txBody>
      </p:sp>
      <p:sp>
        <p:nvSpPr>
          <p:cNvPr id="40" name="TextBox 39">
            <a:extLst>
              <a:ext uri="{FF2B5EF4-FFF2-40B4-BE49-F238E27FC236}">
                <a16:creationId xmlns:a16="http://schemas.microsoft.com/office/drawing/2014/main" id="{5E2A6F6C-A491-50F4-ACD2-EA46749F965B}"/>
              </a:ext>
            </a:extLst>
          </p:cNvPr>
          <p:cNvSpPr txBox="1"/>
          <p:nvPr/>
        </p:nvSpPr>
        <p:spPr>
          <a:xfrm>
            <a:off x="7467651" y="6003950"/>
            <a:ext cx="2135136"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Context Recall = 2/2 = </a:t>
            </a:r>
            <a:r>
              <a:rPr lang="en-US" sz="1400" b="1">
                <a:latin typeface="Open Sans" panose="020B0606030504020204" pitchFamily="34" charset="0"/>
                <a:ea typeface="Open Sans" panose="020B0606030504020204" pitchFamily="34" charset="0"/>
                <a:cs typeface="Open Sans" panose="020B0606030504020204" pitchFamily="34" charset="0"/>
              </a:rPr>
              <a:t>1</a:t>
            </a:r>
          </a:p>
        </p:txBody>
      </p:sp>
      <p:sp>
        <p:nvSpPr>
          <p:cNvPr id="44" name="TextBox 43">
            <a:extLst>
              <a:ext uri="{FF2B5EF4-FFF2-40B4-BE49-F238E27FC236}">
                <a16:creationId xmlns:a16="http://schemas.microsoft.com/office/drawing/2014/main" id="{6EB15A1F-DA90-5C65-C54C-02002E8EDD9E}"/>
              </a:ext>
            </a:extLst>
          </p:cNvPr>
          <p:cNvSpPr txBox="1"/>
          <p:nvPr/>
        </p:nvSpPr>
        <p:spPr>
          <a:xfrm>
            <a:off x="6600693" y="2797418"/>
            <a:ext cx="5205753" cy="830997"/>
          </a:xfrm>
          <a:prstGeom prst="rect">
            <a:avLst/>
          </a:prstGeom>
          <a:noFill/>
        </p:spPr>
        <p:txBody>
          <a:bodyPr wrap="square">
            <a:spAutoFit/>
          </a:bodyPr>
          <a:lstStyle/>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Context: </a:t>
            </a:r>
            <a:r>
              <a:rPr lang="en-US" sz="1200">
                <a:solidFill>
                  <a:srgbClr val="14532D"/>
                </a:solidFill>
                <a:latin typeface="ui-sans-serif"/>
              </a:rPr>
              <a:t>France, in Western Europe, encompasses medieval cities, alpine villages and Mediterranean beaches. Paris, its capital, is famed for its fashion houses, classical art museums including the Louvre and monuments like the Eiffel Tower.</a:t>
            </a:r>
          </a:p>
        </p:txBody>
      </p:sp>
      <p:cxnSp>
        <p:nvCxnSpPr>
          <p:cNvPr id="17" name="Straight Connector 16">
            <a:extLst>
              <a:ext uri="{FF2B5EF4-FFF2-40B4-BE49-F238E27FC236}">
                <a16:creationId xmlns:a16="http://schemas.microsoft.com/office/drawing/2014/main" id="{81F5494C-CBF3-65E1-A579-0C25F8B40942}"/>
              </a:ext>
            </a:extLst>
          </p:cNvPr>
          <p:cNvCxnSpPr>
            <a:cxnSpLocks/>
          </p:cNvCxnSpPr>
          <p:nvPr/>
        </p:nvCxnSpPr>
        <p:spPr>
          <a:xfrm>
            <a:off x="6096000" y="2686639"/>
            <a:ext cx="0" cy="3783040"/>
          </a:xfrm>
          <a:prstGeom prst="line">
            <a:avLst/>
          </a:prstGeom>
          <a:ln w="19050"/>
        </p:spPr>
        <p:style>
          <a:lnRef idx="1">
            <a:schemeClr val="dk1"/>
          </a:lnRef>
          <a:fillRef idx="0">
            <a:schemeClr val="dk1"/>
          </a:fillRef>
          <a:effectRef idx="0">
            <a:schemeClr val="dk1"/>
          </a:effectRef>
          <a:fontRef idx="minor">
            <a:schemeClr val="tx1"/>
          </a:fontRef>
        </p:style>
      </p:cxnSp>
      <p:sp>
        <p:nvSpPr>
          <p:cNvPr id="24" name="Arrow: Down 23">
            <a:extLst>
              <a:ext uri="{FF2B5EF4-FFF2-40B4-BE49-F238E27FC236}">
                <a16:creationId xmlns:a16="http://schemas.microsoft.com/office/drawing/2014/main" id="{69960E40-36AB-98BA-7A58-F0574BD6CDAD}"/>
              </a:ext>
            </a:extLst>
          </p:cNvPr>
          <p:cNvSpPr/>
          <p:nvPr/>
        </p:nvSpPr>
        <p:spPr>
          <a:xfrm rot="10800000">
            <a:off x="11170763" y="226130"/>
            <a:ext cx="237223" cy="4700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285A740-9435-9CD7-7692-C30EF9A11B52}"/>
              </a:ext>
            </a:extLst>
          </p:cNvPr>
          <p:cNvSpPr txBox="1"/>
          <p:nvPr/>
        </p:nvSpPr>
        <p:spPr>
          <a:xfrm>
            <a:off x="11399292" y="516627"/>
            <a:ext cx="362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0</a:t>
            </a:r>
          </a:p>
        </p:txBody>
      </p:sp>
      <p:sp>
        <p:nvSpPr>
          <p:cNvPr id="27" name="TextBox 26">
            <a:extLst>
              <a:ext uri="{FF2B5EF4-FFF2-40B4-BE49-F238E27FC236}">
                <a16:creationId xmlns:a16="http://schemas.microsoft.com/office/drawing/2014/main" id="{1EC928EB-EEE6-92E6-9166-802CB238246C}"/>
              </a:ext>
            </a:extLst>
          </p:cNvPr>
          <p:cNvSpPr txBox="1"/>
          <p:nvPr/>
        </p:nvSpPr>
        <p:spPr>
          <a:xfrm>
            <a:off x="11399292" y="157555"/>
            <a:ext cx="237223"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1</a:t>
            </a:r>
          </a:p>
        </p:txBody>
      </p:sp>
      <p:sp>
        <p:nvSpPr>
          <p:cNvPr id="28" name="TextBox 27">
            <a:extLst>
              <a:ext uri="{FF2B5EF4-FFF2-40B4-BE49-F238E27FC236}">
                <a16:creationId xmlns:a16="http://schemas.microsoft.com/office/drawing/2014/main" id="{BB82054B-C16C-8C7E-1C3D-6F2CAA8A6702}"/>
              </a:ext>
            </a:extLst>
          </p:cNvPr>
          <p:cNvSpPr txBox="1"/>
          <p:nvPr/>
        </p:nvSpPr>
        <p:spPr>
          <a:xfrm>
            <a:off x="437104" y="2264906"/>
            <a:ext cx="5205753" cy="1384995"/>
          </a:xfrm>
          <a:prstGeom prst="rect">
            <a:avLst/>
          </a:prstGeom>
          <a:noFill/>
        </p:spPr>
        <p:txBody>
          <a:bodyPr wrap="square">
            <a:spAutoFit/>
          </a:bodyPr>
          <a:lstStyle/>
          <a:p>
            <a:endParaRPr lang="en-US" sz="1800" b="0" i="0">
              <a:solidFill>
                <a:srgbClr val="14532D"/>
              </a:solidFill>
              <a:effectLst/>
              <a:latin typeface="ui-sans-serif"/>
            </a:endParaRPr>
          </a:p>
          <a:p>
            <a:endParaRPr lang="en-US" sz="1800" b="0" i="0">
              <a:solidFill>
                <a:srgbClr val="14532D"/>
              </a:solidFill>
              <a:effectLst/>
              <a:latin typeface="ui-sans-serif"/>
            </a:endParaRPr>
          </a:p>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Context</a:t>
            </a:r>
            <a:r>
              <a:rPr lang="en-US" sz="1200">
                <a:solidFill>
                  <a:srgbClr val="14532D"/>
                </a:solidFill>
                <a:latin typeface="ui-sans-serif"/>
              </a:rPr>
              <a:t>: France, in Western Europe, encompasses medieval cities, alpine villages and Mediterranean beaches. The country is also renowned for its wines and sophisticated cuisine. Lascaux’s ancient cave drawings, Lyon’s Roman theater and the vast Palace of Versailles attest to its rich history.</a:t>
            </a:r>
          </a:p>
        </p:txBody>
      </p:sp>
    </p:spTree>
    <p:extLst>
      <p:ext uri="{BB962C8B-B14F-4D97-AF65-F5344CB8AC3E}">
        <p14:creationId xmlns:p14="http://schemas.microsoft.com/office/powerpoint/2010/main" val="1972225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2E433-C4EE-7D20-4A7C-CE8C8AEED1C8}"/>
              </a:ext>
            </a:extLst>
          </p:cNvPr>
          <p:cNvSpPr txBox="1">
            <a:spLocks/>
          </p:cNvSpPr>
          <p:nvPr/>
        </p:nvSpPr>
        <p:spPr bwMode="gray">
          <a:xfrm>
            <a:off x="400650" y="158614"/>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dirty="0"/>
              <a:t>Troubleshooting RAGAS Metrics: What Low Scores Mean and How to Respond</a:t>
            </a:r>
          </a:p>
          <a:p>
            <a:endParaRPr lang="en-US" dirty="0"/>
          </a:p>
          <a:p>
            <a:endParaRPr lang="en-US" dirty="0">
              <a:solidFill>
                <a:srgbClr val="000000"/>
              </a:solidFill>
              <a:latin typeface="Open Sans"/>
              <a:ea typeface="Open Sans"/>
              <a:cs typeface="Open Sans"/>
            </a:endParaRPr>
          </a:p>
        </p:txBody>
      </p:sp>
      <p:graphicFrame>
        <p:nvGraphicFramePr>
          <p:cNvPr id="5" name="Table 4">
            <a:extLst>
              <a:ext uri="{FF2B5EF4-FFF2-40B4-BE49-F238E27FC236}">
                <a16:creationId xmlns:a16="http://schemas.microsoft.com/office/drawing/2014/main" id="{8E46EBCB-3FB1-8C77-94FD-781C3D19DC36}"/>
              </a:ext>
            </a:extLst>
          </p:cNvPr>
          <p:cNvGraphicFramePr>
            <a:graphicFrameLocks noGrp="1"/>
          </p:cNvGraphicFramePr>
          <p:nvPr>
            <p:extLst>
              <p:ext uri="{D42A27DB-BD31-4B8C-83A1-F6EECF244321}">
                <p14:modId xmlns:p14="http://schemas.microsoft.com/office/powerpoint/2010/main" val="2763953995"/>
              </p:ext>
            </p:extLst>
          </p:nvPr>
        </p:nvGraphicFramePr>
        <p:xfrm>
          <a:off x="527538" y="773723"/>
          <a:ext cx="11146500" cy="5613008"/>
        </p:xfrm>
        <a:graphic>
          <a:graphicData uri="http://schemas.openxmlformats.org/drawingml/2006/table">
            <a:tbl>
              <a:tblPr firstRow="1" bandRow="1">
                <a:tableStyleId>{7DF18680-E054-41AD-8BC1-D1AEF772440D}</a:tableStyleId>
              </a:tblPr>
              <a:tblGrid>
                <a:gridCol w="879228">
                  <a:extLst>
                    <a:ext uri="{9D8B030D-6E8A-4147-A177-3AD203B41FA5}">
                      <a16:colId xmlns:a16="http://schemas.microsoft.com/office/drawing/2014/main" val="117054939"/>
                    </a:ext>
                  </a:extLst>
                </a:gridCol>
                <a:gridCol w="2098430">
                  <a:extLst>
                    <a:ext uri="{9D8B030D-6E8A-4147-A177-3AD203B41FA5}">
                      <a16:colId xmlns:a16="http://schemas.microsoft.com/office/drawing/2014/main" val="3496122730"/>
                    </a:ext>
                  </a:extLst>
                </a:gridCol>
                <a:gridCol w="2848706">
                  <a:extLst>
                    <a:ext uri="{9D8B030D-6E8A-4147-A177-3AD203B41FA5}">
                      <a16:colId xmlns:a16="http://schemas.microsoft.com/office/drawing/2014/main" val="1499347508"/>
                    </a:ext>
                  </a:extLst>
                </a:gridCol>
                <a:gridCol w="5320136">
                  <a:extLst>
                    <a:ext uri="{9D8B030D-6E8A-4147-A177-3AD203B41FA5}">
                      <a16:colId xmlns:a16="http://schemas.microsoft.com/office/drawing/2014/main" val="291858559"/>
                    </a:ext>
                  </a:extLst>
                </a:gridCol>
              </a:tblGrid>
              <a:tr h="433753">
                <a:tc>
                  <a:txBody>
                    <a:bodyPr/>
                    <a:lstStyle/>
                    <a:p>
                      <a:pPr marL="0" lvl="0" algn="l" rtl="0" eaLnBrk="1" latinLnBrk="0" hangingPunct="1">
                        <a:buNone/>
                      </a:pPr>
                      <a:r>
                        <a:rPr lang="en-US" sz="1600" b="1" u="none" strike="noStrike" kern="1200" baseline="0" dirty="0">
                          <a:solidFill>
                            <a:srgbClr val="FFFFFF"/>
                          </a:solidFill>
                          <a:latin typeface="Calibri"/>
                        </a:rPr>
                        <a:t>Sr. No.</a:t>
                      </a:r>
                    </a:p>
                  </a:txBody>
                  <a:tcPr/>
                </a:tc>
                <a:tc>
                  <a:txBody>
                    <a:bodyPr/>
                    <a:lstStyle/>
                    <a:p>
                      <a:pPr marL="0" lvl="0" algn="l" defTabSz="914400" rtl="0" eaLnBrk="1" latinLnBrk="0" hangingPunct="1">
                        <a:buNone/>
                      </a:pPr>
                      <a:r>
                        <a:rPr lang="en-US" sz="1600" b="1" u="none" strike="noStrike" kern="1200" baseline="0" noProof="0" dirty="0">
                          <a:solidFill>
                            <a:srgbClr val="FFFFFF"/>
                          </a:solidFill>
                          <a:latin typeface="Calibri"/>
                        </a:rPr>
                        <a:t>Metric</a:t>
                      </a:r>
                      <a:endParaRPr lang="en-US" sz="1600" b="1" u="none" strike="noStrike" kern="1200" baseline="0">
                        <a:solidFill>
                          <a:srgbClr val="FFFFFF"/>
                        </a:solidFill>
                        <a:latin typeface="Calibri"/>
                      </a:endParaRPr>
                    </a:p>
                  </a:txBody>
                  <a:tcPr/>
                </a:tc>
                <a:tc>
                  <a:txBody>
                    <a:bodyPr/>
                    <a:lstStyle/>
                    <a:p>
                      <a:pPr lvl="0" algn="l">
                        <a:buNone/>
                      </a:pPr>
                      <a:r>
                        <a:rPr lang="en-US" sz="1600" b="1" u="none" strike="noStrike" baseline="0" noProof="0" dirty="0">
                          <a:solidFill>
                            <a:srgbClr val="FFFFFF"/>
                          </a:solidFill>
                          <a:latin typeface="Calibri"/>
                        </a:rPr>
                        <a:t>What a Low Score Indicates </a:t>
                      </a:r>
                      <a:endParaRPr lang="en-US" sz="1600" b="1">
                        <a:latin typeface="Calibri"/>
                      </a:endParaRPr>
                    </a:p>
                  </a:txBody>
                  <a:tcPr/>
                </a:tc>
                <a:tc>
                  <a:txBody>
                    <a:bodyPr/>
                    <a:lstStyle/>
                    <a:p>
                      <a:pPr lvl="0" algn="l">
                        <a:buNone/>
                      </a:pPr>
                      <a:r>
                        <a:rPr lang="en-US" sz="1600" b="1" u="none" strike="noStrike" baseline="0" noProof="0" dirty="0">
                          <a:solidFill>
                            <a:srgbClr val="FFFFFF"/>
                          </a:solidFill>
                          <a:latin typeface="Calibri"/>
                        </a:rPr>
                        <a:t>Recommended Debugging &amp; Actions </a:t>
                      </a:r>
                      <a:endParaRPr lang="en-US" sz="1600" b="1">
                        <a:latin typeface="Calibri"/>
                      </a:endParaRPr>
                    </a:p>
                  </a:txBody>
                  <a:tcPr/>
                </a:tc>
                <a:extLst>
                  <a:ext uri="{0D108BD9-81ED-4DB2-BD59-A6C34878D82A}">
                    <a16:rowId xmlns:a16="http://schemas.microsoft.com/office/drawing/2014/main" val="1436759946"/>
                  </a:ext>
                </a:extLst>
              </a:tr>
              <a:tr h="1735015">
                <a:tc>
                  <a:txBody>
                    <a:bodyPr/>
                    <a:lstStyle/>
                    <a:p>
                      <a:pPr algn="l"/>
                      <a:r>
                        <a:rPr lang="en-US" sz="1600" dirty="0">
                          <a:latin typeface="Calibri"/>
                        </a:rPr>
                        <a:t>1</a:t>
                      </a:r>
                    </a:p>
                  </a:txBody>
                  <a:tcPr/>
                </a:tc>
                <a:tc>
                  <a:txBody>
                    <a:bodyPr/>
                    <a:lstStyle/>
                    <a:p>
                      <a:pPr lvl="0" algn="l">
                        <a:buNone/>
                      </a:pPr>
                      <a:r>
                        <a:rPr lang="en-US" sz="1600" u="none" strike="noStrike" noProof="0" dirty="0">
                          <a:latin typeface="Calibri"/>
                        </a:rPr>
                        <a:t>Faithfulness</a:t>
                      </a:r>
                      <a:endParaRPr lang="en-US" sz="1600">
                        <a:latin typeface="Calibri"/>
                      </a:endParaRPr>
                    </a:p>
                  </a:txBody>
                  <a:tcPr/>
                </a:tc>
                <a:tc>
                  <a:txBody>
                    <a:bodyPr/>
                    <a:lstStyle/>
                    <a:p>
                      <a:pPr lvl="0" algn="l">
                        <a:buNone/>
                      </a:pPr>
                      <a:r>
                        <a:rPr lang="en-US" sz="1600" u="none" strike="noStrike" noProof="0" dirty="0">
                          <a:latin typeface="Calibri"/>
                        </a:rPr>
                        <a:t>The generated answer is not supported by the retrieved context—model is hallucinating or inventing information.</a:t>
                      </a:r>
                      <a:endParaRPr lang="en-US" sz="1600">
                        <a:latin typeface="Calibri"/>
                      </a:endParaRPr>
                    </a:p>
                  </a:txBody>
                  <a:tcPr/>
                </a:tc>
                <a:tc>
                  <a:txBody>
                    <a:bodyPr/>
                    <a:lstStyle/>
                    <a:p>
                      <a:pPr marL="285750" lvl="0" indent="-285750" algn="l">
                        <a:buFont typeface="Arial"/>
                        <a:buChar char="•"/>
                      </a:pPr>
                      <a:r>
                        <a:rPr lang="en-US" sz="1600" b="0" i="0" u="none" strike="noStrike" noProof="0" dirty="0">
                          <a:solidFill>
                            <a:srgbClr val="000000"/>
                          </a:solidFill>
                          <a:latin typeface="Calibri"/>
                        </a:rPr>
                        <a:t>Refine prompt to instruct LLM to only use provided context.</a:t>
                      </a:r>
                      <a:endParaRPr lang="en-US" sz="1600" u="none" strike="noStrike" noProof="0" dirty="0">
                        <a:latin typeface="Calibri"/>
                      </a:endParaRPr>
                    </a:p>
                    <a:p>
                      <a:pPr marL="285750" lvl="0" indent="-285750" algn="l">
                        <a:buFont typeface="Arial"/>
                        <a:buChar char="•"/>
                      </a:pPr>
                      <a:r>
                        <a:rPr lang="en-US" sz="1600" u="none" strike="noStrike" noProof="0" dirty="0">
                          <a:latin typeface="Calibri"/>
                        </a:rPr>
                        <a:t>Review retrieval quality: Are relevant documents being fetched?</a:t>
                      </a:r>
                      <a:endParaRPr lang="en-US" sz="1600" dirty="0">
                        <a:latin typeface="Calibri"/>
                      </a:endParaRPr>
                    </a:p>
                    <a:p>
                      <a:pPr marL="285750" lvl="0" indent="-285750" algn="l">
                        <a:buFont typeface="Arial"/>
                        <a:buChar char="•"/>
                      </a:pPr>
                      <a:r>
                        <a:rPr lang="en-US" sz="1600" u="none" strike="noStrike" noProof="0" dirty="0">
                          <a:latin typeface="Calibri"/>
                        </a:rPr>
                        <a:t>Ensure context is correctly passed to the LLM.</a:t>
                      </a:r>
                      <a:endParaRPr lang="en-US" sz="1600">
                        <a:latin typeface="Calibri"/>
                      </a:endParaRPr>
                    </a:p>
                    <a:p>
                      <a:pPr marL="285750" lvl="0" indent="-285750" algn="l">
                        <a:buFont typeface="Arial"/>
                        <a:buChar char="•"/>
                      </a:pPr>
                      <a:r>
                        <a:rPr lang="en-US" sz="1600" u="none" strike="noStrike" noProof="0" dirty="0">
                          <a:latin typeface="Calibri"/>
                        </a:rPr>
                        <a:t>Consider model fine-tuning for better grounding.</a:t>
                      </a:r>
                      <a:endParaRPr lang="en-US" sz="1600">
                        <a:latin typeface="Calibri"/>
                      </a:endParaRPr>
                    </a:p>
                  </a:txBody>
                  <a:tcPr/>
                </a:tc>
                <a:extLst>
                  <a:ext uri="{0D108BD9-81ED-4DB2-BD59-A6C34878D82A}">
                    <a16:rowId xmlns:a16="http://schemas.microsoft.com/office/drawing/2014/main" val="3533462945"/>
                  </a:ext>
                </a:extLst>
              </a:tr>
              <a:tr h="370716">
                <a:tc>
                  <a:txBody>
                    <a:bodyPr/>
                    <a:lstStyle/>
                    <a:p>
                      <a:pPr algn="l"/>
                      <a:r>
                        <a:rPr lang="en-US" sz="1600" dirty="0">
                          <a:latin typeface="Calibri"/>
                        </a:rPr>
                        <a:t>2</a:t>
                      </a:r>
                    </a:p>
                  </a:txBody>
                  <a:tcPr/>
                </a:tc>
                <a:tc>
                  <a:txBody>
                    <a:bodyPr/>
                    <a:lstStyle/>
                    <a:p>
                      <a:pPr lvl="0" algn="l">
                        <a:buNone/>
                      </a:pPr>
                      <a:r>
                        <a:rPr lang="en-US" sz="1600" u="none" strike="noStrike" noProof="0" dirty="0">
                          <a:latin typeface="Calibri"/>
                        </a:rPr>
                        <a:t>Answer Relevancy</a:t>
                      </a:r>
                      <a:endParaRPr lang="en-US" sz="1600">
                        <a:latin typeface="Calibri"/>
                      </a:endParaRPr>
                    </a:p>
                  </a:txBody>
                  <a:tcPr/>
                </a:tc>
                <a:tc>
                  <a:txBody>
                    <a:bodyPr/>
                    <a:lstStyle/>
                    <a:p>
                      <a:pPr lvl="0" algn="l">
                        <a:buNone/>
                      </a:pPr>
                      <a:r>
                        <a:rPr lang="en-US" sz="1600" u="none" strike="noStrike" noProof="0" dirty="0">
                          <a:latin typeface="Calibri"/>
                        </a:rPr>
                        <a:t>The answer does not address the user’s question; may be off-topic or nonsensical.</a:t>
                      </a:r>
                      <a:endParaRPr lang="en-US" sz="1600">
                        <a:latin typeface="Calibri"/>
                      </a:endParaRPr>
                    </a:p>
                  </a:txBody>
                  <a:tcPr/>
                </a:tc>
                <a:tc>
                  <a:txBody>
                    <a:bodyPr/>
                    <a:lstStyle/>
                    <a:p>
                      <a:pPr marL="285750" lvl="0" indent="-285750" algn="l">
                        <a:buFont typeface="Arial"/>
                        <a:buChar char="•"/>
                      </a:pPr>
                      <a:r>
                        <a:rPr lang="en-US" sz="1600" u="none" strike="noStrike" noProof="0" dirty="0">
                          <a:latin typeface="Calibri"/>
                        </a:rPr>
                        <a:t>Check prompt clarity and specificity.</a:t>
                      </a:r>
                      <a:endParaRPr lang="en-US" sz="1600">
                        <a:latin typeface="Calibri"/>
                      </a:endParaRPr>
                    </a:p>
                    <a:p>
                      <a:pPr marL="285750" lvl="0" indent="-285750" algn="l">
                        <a:buFont typeface="Arial"/>
                        <a:buChar char="•"/>
                      </a:pPr>
                      <a:r>
                        <a:rPr lang="en-US" sz="1600" u="none" strike="noStrike" noProof="0" dirty="0">
                          <a:latin typeface="Calibri"/>
                        </a:rPr>
                        <a:t>Assess if the LLM understands the query.</a:t>
                      </a:r>
                      <a:endParaRPr lang="en-US" sz="1600">
                        <a:latin typeface="Calibri"/>
                      </a:endParaRPr>
                    </a:p>
                    <a:p>
                      <a:pPr marL="285750" lvl="0" indent="-285750" algn="l">
                        <a:buFont typeface="Arial"/>
                        <a:buChar char="•"/>
                      </a:pPr>
                      <a:r>
                        <a:rPr lang="en-US" sz="1600" u="none" strike="noStrike" noProof="0" dirty="0">
                          <a:latin typeface="Calibri"/>
                        </a:rPr>
                        <a:t>Validate that context is relevant to the question.</a:t>
                      </a:r>
                      <a:endParaRPr lang="en-US" sz="1600">
                        <a:latin typeface="Calibri"/>
                      </a:endParaRPr>
                    </a:p>
                    <a:p>
                      <a:pPr marL="285750" lvl="0" indent="-285750" algn="l">
                        <a:buFont typeface="Arial"/>
                        <a:buChar char="•"/>
                      </a:pPr>
                      <a:r>
                        <a:rPr lang="en-US" sz="1600" u="none" strike="noStrike" noProof="0" dirty="0">
                          <a:latin typeface="Calibri"/>
                        </a:rPr>
                        <a:t>Confirm proper formatting of inputs to the model.</a:t>
                      </a:r>
                      <a:endParaRPr lang="en-US" sz="1600">
                        <a:latin typeface="Calibri"/>
                      </a:endParaRPr>
                    </a:p>
                  </a:txBody>
                  <a:tcPr/>
                </a:tc>
                <a:extLst>
                  <a:ext uri="{0D108BD9-81ED-4DB2-BD59-A6C34878D82A}">
                    <a16:rowId xmlns:a16="http://schemas.microsoft.com/office/drawing/2014/main" val="29294916"/>
                  </a:ext>
                </a:extLst>
              </a:tr>
              <a:tr h="370716">
                <a:tc>
                  <a:txBody>
                    <a:bodyPr/>
                    <a:lstStyle/>
                    <a:p>
                      <a:pPr algn="l"/>
                      <a:r>
                        <a:rPr lang="en-US" sz="1600" dirty="0">
                          <a:latin typeface="Calibri"/>
                        </a:rPr>
                        <a:t>3</a:t>
                      </a:r>
                    </a:p>
                  </a:txBody>
                  <a:tcPr/>
                </a:tc>
                <a:tc>
                  <a:txBody>
                    <a:bodyPr/>
                    <a:lstStyle/>
                    <a:p>
                      <a:pPr lvl="0" algn="l">
                        <a:buNone/>
                      </a:pPr>
                      <a:r>
                        <a:rPr lang="en-US" sz="1600" u="none" strike="noStrike" noProof="0" dirty="0">
                          <a:latin typeface="Calibri"/>
                        </a:rPr>
                        <a:t>Context Precision</a:t>
                      </a:r>
                      <a:endParaRPr lang="en-US" sz="1600">
                        <a:latin typeface="Calibri"/>
                      </a:endParaRPr>
                    </a:p>
                  </a:txBody>
                  <a:tcPr/>
                </a:tc>
                <a:tc>
                  <a:txBody>
                    <a:bodyPr/>
                    <a:lstStyle/>
                    <a:p>
                      <a:pPr lvl="0" algn="l">
                        <a:buNone/>
                      </a:pPr>
                      <a:r>
                        <a:rPr lang="en-US" sz="1600" u="none" strike="noStrike" noProof="0" dirty="0">
                          <a:latin typeface="Calibri"/>
                        </a:rPr>
                        <a:t>Most of the retrieved context is irrelevant to the question; retrieval returns noisy or off-topic passages.</a:t>
                      </a:r>
                      <a:endParaRPr lang="en-US" sz="1600">
                        <a:latin typeface="Calibri"/>
                      </a:endParaRPr>
                    </a:p>
                  </a:txBody>
                  <a:tcPr/>
                </a:tc>
                <a:tc>
                  <a:txBody>
                    <a:bodyPr/>
                    <a:lstStyle/>
                    <a:p>
                      <a:pPr marL="285750" lvl="0" indent="-285750" algn="l">
                        <a:buFont typeface="Arial"/>
                        <a:buChar char="•"/>
                      </a:pPr>
                      <a:r>
                        <a:rPr lang="en-US" sz="1600" u="none" strike="noStrike" noProof="0" dirty="0">
                          <a:latin typeface="Calibri"/>
                        </a:rPr>
                        <a:t>Audit retrieval algorithm and configuration.</a:t>
                      </a:r>
                      <a:endParaRPr lang="en-US" sz="1600">
                        <a:latin typeface="Calibri"/>
                      </a:endParaRPr>
                    </a:p>
                    <a:p>
                      <a:pPr marL="285750" lvl="0" indent="-285750" algn="l">
                        <a:buFont typeface="Arial"/>
                        <a:buChar char="•"/>
                      </a:pPr>
                      <a:r>
                        <a:rPr lang="en-US" sz="1600" u="none" strike="noStrike" noProof="0" dirty="0">
                          <a:latin typeface="Calibri"/>
                        </a:rPr>
                        <a:t>Re-examine document indexing and chunking.</a:t>
                      </a:r>
                      <a:endParaRPr lang="en-US" sz="1600">
                        <a:latin typeface="Calibri"/>
                      </a:endParaRPr>
                    </a:p>
                    <a:p>
                      <a:pPr marL="285750" lvl="0" indent="-285750" algn="l">
                        <a:buFont typeface="Arial"/>
                        <a:buChar char="•"/>
                      </a:pPr>
                      <a:r>
                        <a:rPr lang="en-US" sz="1600" u="none" strike="noStrike" noProof="0" dirty="0">
                          <a:latin typeface="Calibri"/>
                        </a:rPr>
                        <a:t>Improve query formulation.</a:t>
                      </a:r>
                      <a:endParaRPr lang="en-US" sz="1600">
                        <a:latin typeface="Calibri"/>
                      </a:endParaRPr>
                    </a:p>
                    <a:p>
                      <a:pPr marL="285750" lvl="0" indent="-285750" algn="l">
                        <a:buFont typeface="Arial"/>
                        <a:buChar char="•"/>
                      </a:pPr>
                      <a:r>
                        <a:rPr lang="en-US" sz="1600" u="none" strike="noStrike" noProof="0" dirty="0">
                          <a:latin typeface="Calibri"/>
                        </a:rPr>
                        <a:t>Implement stricter filtering of retrieved results.</a:t>
                      </a:r>
                      <a:endParaRPr lang="en-US" sz="1600">
                        <a:latin typeface="Calibri"/>
                      </a:endParaRPr>
                    </a:p>
                  </a:txBody>
                  <a:tcPr/>
                </a:tc>
                <a:extLst>
                  <a:ext uri="{0D108BD9-81ED-4DB2-BD59-A6C34878D82A}">
                    <a16:rowId xmlns:a16="http://schemas.microsoft.com/office/drawing/2014/main" val="4088565186"/>
                  </a:ext>
                </a:extLst>
              </a:tr>
              <a:tr h="370716">
                <a:tc>
                  <a:txBody>
                    <a:bodyPr/>
                    <a:lstStyle/>
                    <a:p>
                      <a:pPr algn="l"/>
                      <a:r>
                        <a:rPr lang="en-US" sz="1600" dirty="0">
                          <a:latin typeface="Calibri"/>
                        </a:rPr>
                        <a:t>4</a:t>
                      </a:r>
                    </a:p>
                  </a:txBody>
                  <a:tcPr/>
                </a:tc>
                <a:tc>
                  <a:txBody>
                    <a:bodyPr/>
                    <a:lstStyle/>
                    <a:p>
                      <a:pPr lvl="0" algn="l">
                        <a:buNone/>
                      </a:pPr>
                      <a:r>
                        <a:rPr lang="en-US" sz="1600" u="none" strike="noStrike" noProof="0" dirty="0">
                          <a:latin typeface="Calibri"/>
                        </a:rPr>
                        <a:t>Context Recall</a:t>
                      </a:r>
                      <a:endParaRPr lang="en-US" sz="1600">
                        <a:latin typeface="Calibri"/>
                      </a:endParaRPr>
                    </a:p>
                  </a:txBody>
                  <a:tcPr/>
                </a:tc>
                <a:tc>
                  <a:txBody>
                    <a:bodyPr/>
                    <a:lstStyle/>
                    <a:p>
                      <a:pPr lvl="0" algn="l">
                        <a:buNone/>
                      </a:pPr>
                      <a:r>
                        <a:rPr lang="en-US" sz="1600" u="none" strike="noStrike" noProof="0" dirty="0">
                          <a:latin typeface="Calibri"/>
                        </a:rPr>
                        <a:t>The retriever fails to fetch relevant context that exists in the knowledge base; important information is missed.</a:t>
                      </a:r>
                      <a:endParaRPr lang="en-US" sz="1600">
                        <a:latin typeface="Calibri"/>
                      </a:endParaRPr>
                    </a:p>
                  </a:txBody>
                  <a:tcPr/>
                </a:tc>
                <a:tc>
                  <a:txBody>
                    <a:bodyPr/>
                    <a:lstStyle/>
                    <a:p>
                      <a:pPr marL="285750" lvl="0" indent="-285750" algn="l">
                        <a:buFont typeface="Arial"/>
                        <a:buChar char="•"/>
                      </a:pPr>
                      <a:r>
                        <a:rPr lang="en-US" sz="1600" u="none" strike="noStrike" noProof="0" dirty="0">
                          <a:latin typeface="Calibri"/>
                        </a:rPr>
                        <a:t>Test alternative retrieval methods or embeddings.</a:t>
                      </a:r>
                      <a:endParaRPr lang="en-US" sz="1600">
                        <a:latin typeface="Calibri"/>
                      </a:endParaRPr>
                    </a:p>
                    <a:p>
                      <a:pPr marL="285750" lvl="0" indent="-285750" algn="l">
                        <a:buFont typeface="Arial"/>
                        <a:buChar char="•"/>
                      </a:pPr>
                      <a:r>
                        <a:rPr lang="en-US" sz="1600" u="none" strike="noStrike" noProof="0" dirty="0">
                          <a:latin typeface="Calibri"/>
                        </a:rPr>
                        <a:t>Ensure the knowledge base contains the needed information.</a:t>
                      </a:r>
                      <a:endParaRPr lang="en-US" sz="1600">
                        <a:latin typeface="Calibri"/>
                      </a:endParaRPr>
                    </a:p>
                    <a:p>
                      <a:pPr marL="285750" lvl="0" indent="-285750" algn="l">
                        <a:buFont typeface="Arial"/>
                        <a:buChar char="•"/>
                      </a:pPr>
                      <a:r>
                        <a:rPr lang="en-US" sz="1600" u="none" strike="noStrike" noProof="0" dirty="0">
                          <a:latin typeface="Calibri"/>
                        </a:rPr>
                        <a:t>Use query expansion techniques.</a:t>
                      </a:r>
                      <a:endParaRPr lang="en-US" sz="1600">
                        <a:latin typeface="Calibri"/>
                      </a:endParaRPr>
                    </a:p>
                    <a:p>
                      <a:pPr marL="285750" lvl="0" indent="-285750" algn="l">
                        <a:buFont typeface="Arial"/>
                        <a:buChar char="•"/>
                      </a:pPr>
                      <a:r>
                        <a:rPr lang="en-US" sz="1600" u="none" strike="noStrike" noProof="0" dirty="0">
                          <a:latin typeface="Calibri"/>
                        </a:rPr>
                        <a:t>Adjust document chunking strategy.</a:t>
                      </a:r>
                      <a:endParaRPr lang="en-US" sz="1600">
                        <a:latin typeface="Calibri"/>
                      </a:endParaRPr>
                    </a:p>
                  </a:txBody>
                  <a:tcPr/>
                </a:tc>
                <a:extLst>
                  <a:ext uri="{0D108BD9-81ED-4DB2-BD59-A6C34878D82A}">
                    <a16:rowId xmlns:a16="http://schemas.microsoft.com/office/drawing/2014/main" val="3150220231"/>
                  </a:ext>
                </a:extLst>
              </a:tr>
            </a:tbl>
          </a:graphicData>
        </a:graphic>
      </p:graphicFrame>
    </p:spTree>
    <p:extLst>
      <p:ext uri="{BB962C8B-B14F-4D97-AF65-F5344CB8AC3E}">
        <p14:creationId xmlns:p14="http://schemas.microsoft.com/office/powerpoint/2010/main" val="188829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7EA4A8-CB43-83C7-EAB4-73561F4A9536}"/>
              </a:ext>
            </a:extLst>
          </p:cNvPr>
          <p:cNvSpPr txBox="1"/>
          <p:nvPr/>
        </p:nvSpPr>
        <p:spPr>
          <a:xfrm>
            <a:off x="381176" y="184786"/>
            <a:ext cx="5550367" cy="738664"/>
          </a:xfrm>
          <a:prstGeom prst="rect">
            <a:avLst/>
          </a:prstGeom>
          <a:noFill/>
        </p:spPr>
        <p:txBody>
          <a:bodyPr wrap="square" lIns="91440" tIns="45720" rIns="91440" bIns="45720" anchor="t">
            <a:spAutoFit/>
          </a:bodyPr>
          <a:lstStyle/>
          <a:p>
            <a:r>
              <a:rPr lang="en-US" sz="2400" b="1">
                <a:solidFill>
                  <a:srgbClr val="000000"/>
                </a:solidFill>
                <a:highlight>
                  <a:srgbClr val="C0C0C0"/>
                </a:highlight>
                <a:latin typeface="Open Sans"/>
                <a:ea typeface="Open Sans"/>
                <a:cs typeface="Open Sans"/>
              </a:rPr>
              <a:t>Code: Evaluation Metrics</a:t>
            </a:r>
          </a:p>
          <a:p>
            <a:endParaRPr lang="en-US">
              <a:highlight>
                <a:srgbClr val="C0C0C0"/>
              </a:highlight>
              <a:latin typeface="Open Sans"/>
              <a:ea typeface="Open Sans"/>
              <a:cs typeface="Open Sans"/>
            </a:endParaRPr>
          </a:p>
        </p:txBody>
      </p:sp>
      <p:pic>
        <p:nvPicPr>
          <p:cNvPr id="8" name="Picture 7">
            <a:extLst>
              <a:ext uri="{FF2B5EF4-FFF2-40B4-BE49-F238E27FC236}">
                <a16:creationId xmlns:a16="http://schemas.microsoft.com/office/drawing/2014/main" id="{4C550602-C53D-B99D-07C6-375EE09F4222}"/>
              </a:ext>
            </a:extLst>
          </p:cNvPr>
          <p:cNvPicPr>
            <a:picLocks noChangeAspect="1"/>
          </p:cNvPicPr>
          <p:nvPr/>
        </p:nvPicPr>
        <p:blipFill>
          <a:blip r:embed="rId2"/>
          <a:stretch>
            <a:fillRect/>
          </a:stretch>
        </p:blipFill>
        <p:spPr>
          <a:xfrm>
            <a:off x="380254" y="739469"/>
            <a:ext cx="4954677" cy="3713345"/>
          </a:xfrm>
          <a:prstGeom prst="rect">
            <a:avLst/>
          </a:prstGeom>
        </p:spPr>
      </p:pic>
      <p:sp>
        <p:nvSpPr>
          <p:cNvPr id="7" name="TextBox 6">
            <a:extLst>
              <a:ext uri="{FF2B5EF4-FFF2-40B4-BE49-F238E27FC236}">
                <a16:creationId xmlns:a16="http://schemas.microsoft.com/office/drawing/2014/main" id="{9F9B2FE7-667B-01DE-336E-3C8674897EB7}"/>
              </a:ext>
            </a:extLst>
          </p:cNvPr>
          <p:cNvSpPr txBox="1"/>
          <p:nvPr/>
        </p:nvSpPr>
        <p:spPr>
          <a:xfrm>
            <a:off x="272209" y="4651053"/>
            <a:ext cx="2486346" cy="369332"/>
          </a:xfrm>
          <a:prstGeom prst="rect">
            <a:avLst/>
          </a:prstGeom>
          <a:noFill/>
        </p:spPr>
        <p:txBody>
          <a:bodyPr wrap="square" rtlCol="0">
            <a:spAutoFit/>
          </a:bodyPr>
          <a:lstStyle/>
          <a:p>
            <a:r>
              <a:rPr lang="en-US">
                <a:highlight>
                  <a:srgbClr val="808080"/>
                </a:highlight>
              </a:rPr>
              <a:t>OUTPUT:</a:t>
            </a:r>
          </a:p>
        </p:txBody>
      </p:sp>
      <p:pic>
        <p:nvPicPr>
          <p:cNvPr id="10" name="Picture 9" descr="A screenshot of a computer&#10;&#10;Description automatically generated">
            <a:extLst>
              <a:ext uri="{FF2B5EF4-FFF2-40B4-BE49-F238E27FC236}">
                <a16:creationId xmlns:a16="http://schemas.microsoft.com/office/drawing/2014/main" id="{69584EC3-4F2C-CC3C-0296-5FAD5646130B}"/>
              </a:ext>
            </a:extLst>
          </p:cNvPr>
          <p:cNvPicPr>
            <a:picLocks noChangeAspect="1"/>
          </p:cNvPicPr>
          <p:nvPr/>
        </p:nvPicPr>
        <p:blipFill>
          <a:blip r:embed="rId3"/>
          <a:stretch>
            <a:fillRect/>
          </a:stretch>
        </p:blipFill>
        <p:spPr>
          <a:xfrm>
            <a:off x="147638" y="5218624"/>
            <a:ext cx="11896725" cy="771525"/>
          </a:xfrm>
          <a:prstGeom prst="rect">
            <a:avLst/>
          </a:prstGeom>
        </p:spPr>
      </p:pic>
    </p:spTree>
    <p:extLst>
      <p:ext uri="{BB962C8B-B14F-4D97-AF65-F5344CB8AC3E}">
        <p14:creationId xmlns:p14="http://schemas.microsoft.com/office/powerpoint/2010/main" val="1792230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21DE82EB-7DF0-649D-8336-E2287A3DB741}"/>
              </a:ext>
            </a:extLst>
          </p:cNvPr>
          <p:cNvCxnSpPr/>
          <p:nvPr/>
        </p:nvCxnSpPr>
        <p:spPr>
          <a:xfrm>
            <a:off x="886120" y="933254"/>
            <a:ext cx="1029407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7B8432E-2402-0C6C-7764-4D5C59BF355B}"/>
              </a:ext>
            </a:extLst>
          </p:cNvPr>
          <p:cNvSpPr/>
          <p:nvPr/>
        </p:nvSpPr>
        <p:spPr>
          <a:xfrm>
            <a:off x="562466" y="1026517"/>
            <a:ext cx="11067068" cy="9238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4FA326E-972C-5574-61CE-3C2AC9C0AFC0}"/>
              </a:ext>
            </a:extLst>
          </p:cNvPr>
          <p:cNvSpPr txBox="1">
            <a:spLocks/>
          </p:cNvSpPr>
          <p:nvPr/>
        </p:nvSpPr>
        <p:spPr bwMode="gray">
          <a:xfrm>
            <a:off x="400650" y="25753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rPr>
              <a:t>Synthetic Test Data Generation</a:t>
            </a:r>
            <a:endParaRPr lang="en-US">
              <a:latin typeface="Open Sans"/>
              <a:ea typeface="Open Sans"/>
              <a:cs typeface="Open Sans"/>
            </a:endParaRPr>
          </a:p>
        </p:txBody>
      </p:sp>
      <p:sp>
        <p:nvSpPr>
          <p:cNvPr id="4" name="TextBox 3">
            <a:extLst>
              <a:ext uri="{FF2B5EF4-FFF2-40B4-BE49-F238E27FC236}">
                <a16:creationId xmlns:a16="http://schemas.microsoft.com/office/drawing/2014/main" id="{2509C9F8-C12D-3D93-E908-5E42240AACDC}"/>
              </a:ext>
            </a:extLst>
          </p:cNvPr>
          <p:cNvSpPr txBox="1"/>
          <p:nvPr/>
        </p:nvSpPr>
        <p:spPr>
          <a:xfrm>
            <a:off x="652732" y="1188348"/>
            <a:ext cx="10886535" cy="600164"/>
          </a:xfrm>
          <a:prstGeom prst="rect">
            <a:avLst/>
          </a:prstGeom>
          <a:noFill/>
        </p:spPr>
        <p:txBody>
          <a:bodyPr wrap="square">
            <a:spAutoFit/>
          </a:bodyPr>
          <a:lstStyle/>
          <a:p>
            <a:r>
              <a:rPr lang="en-US" sz="11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Evaluating RAG (Retrieval-Augmented Generation) augmented pipelines is crucial for assessing their performance. </a:t>
            </a:r>
            <a:r>
              <a:rPr lang="en-US" sz="1100" b="0" i="0">
                <a:solidFill>
                  <a:srgbClr val="000000"/>
                </a:solidFill>
                <a:effectLst/>
                <a:latin typeface="Open Sans" panose="020B0606030504020204" pitchFamily="34" charset="0"/>
              </a:rPr>
              <a:t>Manual QA creation is slow and may lack complexity, impacting quality. </a:t>
            </a:r>
            <a:r>
              <a:rPr lang="en-US" sz="11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Additionally, human-generated questions may struggle to reach the level of complexity required for a thorough evaluation, ultimately impacting the quality of the assessment. </a:t>
            </a:r>
            <a:r>
              <a:rPr lang="en-US" sz="11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By using synthetic data generation developer time in data aggregation process can be reduced by 90%</a:t>
            </a:r>
            <a:r>
              <a:rPr lang="en-US" sz="11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endParaRPr lang="en-US" sz="11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C600F438-3B47-5565-81F1-796199A78DF7}"/>
              </a:ext>
            </a:extLst>
          </p:cNvPr>
          <p:cNvSpPr txBox="1"/>
          <p:nvPr/>
        </p:nvSpPr>
        <p:spPr>
          <a:xfrm>
            <a:off x="4709716" y="593581"/>
            <a:ext cx="2646878" cy="369332"/>
          </a:xfrm>
          <a:prstGeom prst="rect">
            <a:avLst/>
          </a:prstGeom>
          <a:noFill/>
        </p:spPr>
        <p:txBody>
          <a:bodyPr wrap="none" rtlCol="0">
            <a:spAutoFit/>
          </a:bodyPr>
          <a:lstStyle/>
          <a:p>
            <a:r>
              <a:rPr lang="en-US" i="1">
                <a:latin typeface="Open Sans" panose="020B0606030504020204" pitchFamily="34" charset="0"/>
                <a:ea typeface="Open Sans" panose="020B0606030504020204" pitchFamily="34" charset="0"/>
                <a:cs typeface="Open Sans" panose="020B0606030504020204" pitchFamily="34" charset="0"/>
              </a:rPr>
              <a:t>Why Synthetic test data?</a:t>
            </a:r>
          </a:p>
        </p:txBody>
      </p:sp>
      <p:sp>
        <p:nvSpPr>
          <p:cNvPr id="14" name="TextBox 13">
            <a:extLst>
              <a:ext uri="{FF2B5EF4-FFF2-40B4-BE49-F238E27FC236}">
                <a16:creationId xmlns:a16="http://schemas.microsoft.com/office/drawing/2014/main" id="{693D3F62-E043-F4DE-DBB5-7FDEA5BAE8E5}"/>
              </a:ext>
            </a:extLst>
          </p:cNvPr>
          <p:cNvSpPr txBox="1"/>
          <p:nvPr/>
        </p:nvSpPr>
        <p:spPr>
          <a:xfrm>
            <a:off x="760429" y="2043606"/>
            <a:ext cx="11228884" cy="415498"/>
          </a:xfrm>
          <a:prstGeom prst="rect">
            <a:avLst/>
          </a:prstGeom>
          <a:noFill/>
        </p:spPr>
        <p:txBody>
          <a:bodyPr wrap="square">
            <a:spAutoFit/>
          </a:bodyPr>
          <a:lstStyle/>
          <a:p>
            <a:r>
              <a:rPr lang="en-US" sz="105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Ragas achieves the better performance of a RAG pipeline by employing an evolutionary generation paradigm (CRITIC LLM), where </a:t>
            </a:r>
            <a:r>
              <a:rPr lang="en-US" sz="1050" i="1">
                <a:solidFill>
                  <a:srgbClr val="0F172A"/>
                </a:solidFill>
                <a:latin typeface="Open Sans" panose="020B0606030504020204" pitchFamily="34" charset="0"/>
                <a:ea typeface="Open Sans" panose="020B0606030504020204" pitchFamily="34" charset="0"/>
                <a:cs typeface="Open Sans" panose="020B0606030504020204" pitchFamily="34" charset="0"/>
              </a:rPr>
              <a:t>questions with different characteristics such as </a:t>
            </a:r>
            <a:r>
              <a:rPr lang="en-US" sz="1050" b="1"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reasoning, conditioning, multi-context, </a:t>
            </a:r>
            <a:r>
              <a:rPr lang="en-US" sz="105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and more are systematically crafted from the provided set of documents. </a:t>
            </a:r>
            <a:endParaRPr lang="en-US" sz="1050" i="1">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Arrow Connector 15">
            <a:extLst>
              <a:ext uri="{FF2B5EF4-FFF2-40B4-BE49-F238E27FC236}">
                <a16:creationId xmlns:a16="http://schemas.microsoft.com/office/drawing/2014/main" id="{BEC38389-CBF7-177E-4A88-4854E1D94B88}"/>
              </a:ext>
            </a:extLst>
          </p:cNvPr>
          <p:cNvCxnSpPr>
            <a:cxnSpLocks/>
            <a:endCxn id="17" idx="2"/>
          </p:cNvCxnSpPr>
          <p:nvPr/>
        </p:nvCxnSpPr>
        <p:spPr>
          <a:xfrm>
            <a:off x="3827282" y="3219254"/>
            <a:ext cx="88243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25ED59B9-C2FF-55B8-7417-154A14266360}"/>
              </a:ext>
            </a:extLst>
          </p:cNvPr>
          <p:cNvSpPr/>
          <p:nvPr/>
        </p:nvSpPr>
        <p:spPr>
          <a:xfrm>
            <a:off x="4709716" y="2884602"/>
            <a:ext cx="1200890" cy="669303"/>
          </a:xfrm>
          <a:prstGeom prst="ellipse">
            <a:avLst/>
          </a:prstGeom>
          <a:noFill/>
          <a:ln w="19050">
            <a:solidFill>
              <a:srgbClr val="0070C0"/>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1"/>
                </a:solidFill>
                <a:latin typeface="Open Sans" panose="020B0606030504020204" pitchFamily="34" charset="0"/>
                <a:ea typeface="Open Sans" panose="020B0606030504020204" pitchFamily="34" charset="0"/>
                <a:cs typeface="Open Sans" panose="020B0606030504020204" pitchFamily="34" charset="0"/>
              </a:rPr>
              <a:t>Evolution</a:t>
            </a:r>
          </a:p>
        </p:txBody>
      </p:sp>
      <p:cxnSp>
        <p:nvCxnSpPr>
          <p:cNvPr id="19" name="Straight Arrow Connector 18">
            <a:extLst>
              <a:ext uri="{FF2B5EF4-FFF2-40B4-BE49-F238E27FC236}">
                <a16:creationId xmlns:a16="http://schemas.microsoft.com/office/drawing/2014/main" id="{0A73F87E-73B3-B59F-3745-EE50FED8434F}"/>
              </a:ext>
            </a:extLst>
          </p:cNvPr>
          <p:cNvCxnSpPr>
            <a:cxnSpLocks/>
            <a:stCxn id="17" idx="7"/>
          </p:cNvCxnSpPr>
          <p:nvPr/>
        </p:nvCxnSpPr>
        <p:spPr>
          <a:xfrm flipV="1">
            <a:off x="5734740" y="2765616"/>
            <a:ext cx="857466" cy="2170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554F86-A420-D104-AA78-A5C7442DDCE4}"/>
              </a:ext>
            </a:extLst>
          </p:cNvPr>
          <p:cNvCxnSpPr>
            <a:cxnSpLocks/>
          </p:cNvCxnSpPr>
          <p:nvPr/>
        </p:nvCxnSpPr>
        <p:spPr>
          <a:xfrm flipV="1">
            <a:off x="5910606" y="3208879"/>
            <a:ext cx="763571" cy="376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5C26475-C2EF-9303-B61D-4F0E7AB65E76}"/>
              </a:ext>
            </a:extLst>
          </p:cNvPr>
          <p:cNvCxnSpPr>
            <a:cxnSpLocks/>
          </p:cNvCxnSpPr>
          <p:nvPr/>
        </p:nvCxnSpPr>
        <p:spPr>
          <a:xfrm>
            <a:off x="5734740" y="3477043"/>
            <a:ext cx="857466" cy="195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28BE3A9-E493-F42B-D369-0C7DFF88141C}"/>
              </a:ext>
            </a:extLst>
          </p:cNvPr>
          <p:cNvSpPr txBox="1"/>
          <p:nvPr/>
        </p:nvSpPr>
        <p:spPr>
          <a:xfrm>
            <a:off x="2550978" y="3093713"/>
            <a:ext cx="1577962"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Seed question</a:t>
            </a:r>
          </a:p>
        </p:txBody>
      </p:sp>
      <p:sp>
        <p:nvSpPr>
          <p:cNvPr id="26" name="TextBox 25">
            <a:extLst>
              <a:ext uri="{FF2B5EF4-FFF2-40B4-BE49-F238E27FC236}">
                <a16:creationId xmlns:a16="http://schemas.microsoft.com/office/drawing/2014/main" id="{2EB5BF7C-9B22-66DB-85ED-62C0F9D2D7BE}"/>
              </a:ext>
            </a:extLst>
          </p:cNvPr>
          <p:cNvSpPr txBox="1"/>
          <p:nvPr/>
        </p:nvSpPr>
        <p:spPr>
          <a:xfrm>
            <a:off x="6580937" y="2552928"/>
            <a:ext cx="1310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Reasoning</a:t>
            </a:r>
          </a:p>
        </p:txBody>
      </p:sp>
      <p:sp>
        <p:nvSpPr>
          <p:cNvPr id="27" name="TextBox 26">
            <a:extLst>
              <a:ext uri="{FF2B5EF4-FFF2-40B4-BE49-F238E27FC236}">
                <a16:creationId xmlns:a16="http://schemas.microsoft.com/office/drawing/2014/main" id="{BCD6D334-14C0-8F7D-99A5-869A780182E9}"/>
              </a:ext>
            </a:extLst>
          </p:cNvPr>
          <p:cNvSpPr txBox="1"/>
          <p:nvPr/>
        </p:nvSpPr>
        <p:spPr>
          <a:xfrm>
            <a:off x="6674177" y="3070379"/>
            <a:ext cx="1310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Conditioning</a:t>
            </a:r>
          </a:p>
        </p:txBody>
      </p:sp>
      <p:sp>
        <p:nvSpPr>
          <p:cNvPr id="28" name="TextBox 27">
            <a:extLst>
              <a:ext uri="{FF2B5EF4-FFF2-40B4-BE49-F238E27FC236}">
                <a16:creationId xmlns:a16="http://schemas.microsoft.com/office/drawing/2014/main" id="{6F86BABB-CCB9-BE15-AEC3-2D9773162962}"/>
              </a:ext>
            </a:extLst>
          </p:cNvPr>
          <p:cNvSpPr txBox="1"/>
          <p:nvPr/>
        </p:nvSpPr>
        <p:spPr>
          <a:xfrm>
            <a:off x="6592206" y="3573638"/>
            <a:ext cx="1310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Multi-context</a:t>
            </a:r>
          </a:p>
        </p:txBody>
      </p:sp>
      <p:sp>
        <p:nvSpPr>
          <p:cNvPr id="39" name="TextBox 38">
            <a:extLst>
              <a:ext uri="{FF2B5EF4-FFF2-40B4-BE49-F238E27FC236}">
                <a16:creationId xmlns:a16="http://schemas.microsoft.com/office/drawing/2014/main" id="{4AC60DB6-12DD-07EB-F4C1-3DA1320E37CD}"/>
              </a:ext>
            </a:extLst>
          </p:cNvPr>
          <p:cNvSpPr txBox="1"/>
          <p:nvPr/>
        </p:nvSpPr>
        <p:spPr>
          <a:xfrm>
            <a:off x="886120" y="4653498"/>
            <a:ext cx="10408849" cy="1323439"/>
          </a:xfrm>
          <a:prstGeom prst="rect">
            <a:avLst/>
          </a:prstGeom>
          <a:noFill/>
        </p:spPr>
        <p:txBody>
          <a:bodyPr wrap="square" lIns="91440" tIns="45720" rIns="91440" bIns="45720" anchor="t">
            <a:spAutoFit/>
          </a:bodyPr>
          <a:lstStyle/>
          <a:p>
            <a:pPr marL="285750" indent="-285750">
              <a:buFont typeface="Wingdings" panose="05000000000000000000" pitchFamily="2" charset="2"/>
              <a:buChar char="q"/>
            </a:pPr>
            <a:r>
              <a:rPr lang="en-US" sz="1600" b="1" dirty="0">
                <a:solidFill>
                  <a:srgbClr val="0F172A"/>
                </a:solidFill>
                <a:latin typeface="Open Sans"/>
                <a:ea typeface="Open Sans"/>
                <a:cs typeface="Open Sans"/>
              </a:rPr>
              <a:t>Conditioning/Simple:</a:t>
            </a:r>
            <a:r>
              <a:rPr lang="en-US" sz="1600" dirty="0">
                <a:solidFill>
                  <a:srgbClr val="0F172A"/>
                </a:solidFill>
                <a:latin typeface="Open Sans"/>
                <a:ea typeface="Open Sans"/>
                <a:cs typeface="Open Sans"/>
              </a:rPr>
              <a:t> Modify the question to introduce a conditional element, which adds complexity to the question.</a:t>
            </a:r>
            <a:endParaRPr lang="en-US" sz="1600" b="1" dirty="0">
              <a:solidFill>
                <a:srgbClr val="0F172A"/>
              </a:solidFill>
              <a:latin typeface="Open Sans"/>
              <a:ea typeface="Open Sans"/>
              <a:cs typeface="Open Sans"/>
            </a:endParaRPr>
          </a:p>
          <a:p>
            <a:pPr marL="285750" indent="-285750" algn="l">
              <a:buFont typeface="Wingdings" panose="05000000000000000000" pitchFamily="2" charset="2"/>
              <a:buChar char="q"/>
            </a:pPr>
            <a:r>
              <a:rPr lang="en-US" sz="1600" b="1" i="0" dirty="0">
                <a:solidFill>
                  <a:srgbClr val="0F172A"/>
                </a:solidFill>
                <a:effectLst/>
                <a:latin typeface="Open Sans"/>
                <a:ea typeface="Open Sans"/>
                <a:cs typeface="Open Sans"/>
              </a:rPr>
              <a:t>Reasoning:</a:t>
            </a:r>
            <a:r>
              <a:rPr lang="en-US" sz="1600" b="0" i="0" dirty="0">
                <a:solidFill>
                  <a:srgbClr val="0F172A"/>
                </a:solidFill>
                <a:effectLst/>
                <a:latin typeface="Open Sans"/>
                <a:ea typeface="Open Sans"/>
                <a:cs typeface="Open Sans"/>
              </a:rPr>
              <a:t>  Rewrite the question in a way that enhances the need for reasoning to answer it effectively.</a:t>
            </a:r>
            <a:endParaRPr lang="en-US" dirty="0">
              <a:latin typeface="Open Sans"/>
              <a:ea typeface="Open Sans"/>
              <a:cs typeface="Open Sans"/>
            </a:endParaRPr>
          </a:p>
          <a:p>
            <a:pPr marL="285750" indent="-285750" algn="l">
              <a:buFont typeface="Wingdings" panose="05000000000000000000" pitchFamily="2" charset="2"/>
              <a:buChar char="q"/>
            </a:pPr>
            <a:r>
              <a:rPr lang="en-US" sz="1600" b="1" i="0" dirty="0">
                <a:solidFill>
                  <a:srgbClr val="0F172A"/>
                </a:solidFill>
                <a:effectLst/>
                <a:latin typeface="Open Sans"/>
                <a:ea typeface="Open Sans"/>
                <a:cs typeface="Open Sans"/>
              </a:rPr>
              <a:t>Multi-Context:</a:t>
            </a:r>
            <a:r>
              <a:rPr lang="en-US" sz="1600" b="0" i="0" dirty="0">
                <a:solidFill>
                  <a:srgbClr val="0F172A"/>
                </a:solidFill>
                <a:effectLst/>
                <a:latin typeface="Open Sans"/>
                <a:ea typeface="Open Sans"/>
                <a:cs typeface="Open Sans"/>
              </a:rPr>
              <a:t> Rephrase the question in a manner that necessitates information from multiple related sections or chunks to formulate an answer.</a:t>
            </a:r>
          </a:p>
        </p:txBody>
      </p:sp>
      <p:cxnSp>
        <p:nvCxnSpPr>
          <p:cNvPr id="40" name="Straight Arrow Connector 39">
            <a:extLst>
              <a:ext uri="{FF2B5EF4-FFF2-40B4-BE49-F238E27FC236}">
                <a16:creationId xmlns:a16="http://schemas.microsoft.com/office/drawing/2014/main" id="{9B04CBBD-F434-E94D-47D4-3060DCB9AE84}"/>
              </a:ext>
            </a:extLst>
          </p:cNvPr>
          <p:cNvCxnSpPr/>
          <p:nvPr/>
        </p:nvCxnSpPr>
        <p:spPr>
          <a:xfrm>
            <a:off x="886120" y="4534512"/>
            <a:ext cx="1029407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F14FFB8-B521-DD33-D9E0-3AAE0106BFFD}"/>
              </a:ext>
            </a:extLst>
          </p:cNvPr>
          <p:cNvSpPr txBox="1"/>
          <p:nvPr/>
        </p:nvSpPr>
        <p:spPr>
          <a:xfrm>
            <a:off x="4772883" y="4165180"/>
            <a:ext cx="2053767" cy="369332"/>
          </a:xfrm>
          <a:prstGeom prst="rect">
            <a:avLst/>
          </a:prstGeom>
          <a:noFill/>
        </p:spPr>
        <p:txBody>
          <a:bodyPr wrap="none" rtlCol="0">
            <a:spAutoFit/>
          </a:bodyPr>
          <a:lstStyle/>
          <a:p>
            <a:r>
              <a:rPr lang="en-US" i="1">
                <a:latin typeface="Open Sans" panose="020B0606030504020204" pitchFamily="34" charset="0"/>
                <a:ea typeface="Open Sans" panose="020B0606030504020204" pitchFamily="34" charset="0"/>
                <a:cs typeface="Open Sans" panose="020B0606030504020204" pitchFamily="34" charset="0"/>
              </a:rPr>
              <a:t>In Depth Evolution</a:t>
            </a:r>
          </a:p>
        </p:txBody>
      </p:sp>
    </p:spTree>
    <p:extLst>
      <p:ext uri="{BB962C8B-B14F-4D97-AF65-F5344CB8AC3E}">
        <p14:creationId xmlns:p14="http://schemas.microsoft.com/office/powerpoint/2010/main" val="2787401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391F-4B42-1913-63A9-11F78A51ED9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5808F15-F582-00CB-C8CD-36DDF2C0914B}"/>
              </a:ext>
            </a:extLst>
          </p:cNvPr>
          <p:cNvSpPr txBox="1">
            <a:spLocks/>
          </p:cNvSpPr>
          <p:nvPr/>
        </p:nvSpPr>
        <p:spPr bwMode="gray">
          <a:xfrm>
            <a:off x="400650" y="25753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dirty="0">
                <a:solidFill>
                  <a:srgbClr val="000000"/>
                </a:solidFill>
                <a:latin typeface="Open Sans"/>
              </a:rPr>
              <a:t>Synthetic Test Data Generation: Test set evaluation distributions:</a:t>
            </a:r>
            <a:endParaRPr lang="en-US" dirty="0" err="1">
              <a:latin typeface="Open Sans"/>
              <a:ea typeface="Open Sans"/>
              <a:cs typeface="Open Sans"/>
            </a:endParaRPr>
          </a:p>
          <a:p>
            <a:endParaRPr lang="en-US" dirty="0">
              <a:solidFill>
                <a:srgbClr val="000000"/>
              </a:solidFill>
            </a:endParaRPr>
          </a:p>
        </p:txBody>
      </p:sp>
      <p:sp>
        <p:nvSpPr>
          <p:cNvPr id="39" name="TextBox 38">
            <a:extLst>
              <a:ext uri="{FF2B5EF4-FFF2-40B4-BE49-F238E27FC236}">
                <a16:creationId xmlns:a16="http://schemas.microsoft.com/office/drawing/2014/main" id="{D9394A0A-C05C-BDCF-901D-A79155EFD039}"/>
              </a:ext>
            </a:extLst>
          </p:cNvPr>
          <p:cNvSpPr txBox="1"/>
          <p:nvPr/>
        </p:nvSpPr>
        <p:spPr>
          <a:xfrm>
            <a:off x="397658" y="804421"/>
            <a:ext cx="10408849" cy="5355312"/>
          </a:xfrm>
          <a:prstGeom prst="rect">
            <a:avLst/>
          </a:prstGeom>
          <a:noFill/>
        </p:spPr>
        <p:txBody>
          <a:bodyPr wrap="square" lIns="91440" tIns="45720" rIns="91440" bIns="45720" anchor="t">
            <a:spAutoFit/>
          </a:bodyPr>
          <a:lstStyle/>
          <a:p>
            <a:r>
              <a:rPr lang="en-US"/>
              <a:t>1. </a:t>
            </a:r>
            <a:r>
              <a:rPr lang="en-US">
                <a:latin typeface="Consolas"/>
                <a:ea typeface="Open Sans"/>
                <a:cs typeface="Open Sans"/>
              </a:rPr>
              <a:t>simple</a:t>
            </a:r>
            <a:endParaRPr lang="en-US">
              <a:latin typeface="Consolas"/>
              <a:ea typeface="Calibri"/>
              <a:cs typeface="Calibri"/>
            </a:endParaRPr>
          </a:p>
          <a:p>
            <a:pPr>
              <a:buFont typeface="Arial" panose="05000000000000000000" pitchFamily="2" charset="2"/>
              <a:buChar char="•"/>
            </a:pPr>
            <a:r>
              <a:rPr lang="en-US" sz="1600" b="1">
                <a:solidFill>
                  <a:srgbClr val="0F172A"/>
                </a:solidFill>
                <a:ea typeface="+mn-lt"/>
                <a:cs typeface="+mn-lt"/>
              </a:rPr>
              <a:t>Purpose:</a:t>
            </a:r>
            <a:r>
              <a:rPr lang="en-US" sz="1600">
                <a:solidFill>
                  <a:srgbClr val="0F172A"/>
                </a:solidFill>
                <a:ea typeface="+mn-lt"/>
                <a:cs typeface="+mn-lt"/>
              </a:rPr>
              <a:t> Generates straightforward, fact-based questions and answers.</a:t>
            </a:r>
            <a:endParaRPr lang="en-US">
              <a:ea typeface="+mn-lt"/>
              <a:cs typeface="+mn-lt"/>
            </a:endParaRPr>
          </a:p>
          <a:p>
            <a:pPr>
              <a:buFont typeface="Arial" panose="05000000000000000000" pitchFamily="2" charset="2"/>
              <a:buChar char="•"/>
            </a:pPr>
            <a:r>
              <a:rPr lang="en-US" sz="1600" b="1" dirty="0">
                <a:solidFill>
                  <a:srgbClr val="0F172A"/>
                </a:solidFill>
                <a:ea typeface="+mn-lt"/>
                <a:cs typeface="+mn-lt"/>
              </a:rPr>
              <a:t>Use Case:</a:t>
            </a:r>
            <a:r>
              <a:rPr lang="en-US" sz="1600" dirty="0">
                <a:solidFill>
                  <a:srgbClr val="0F172A"/>
                </a:solidFill>
                <a:ea typeface="+mn-lt"/>
                <a:cs typeface="+mn-lt"/>
              </a:rPr>
              <a:t> Tests the RAG system’s ability to retrieve and generate direct, factual responses from the provided context.</a:t>
            </a:r>
            <a:endParaRPr lang="en-US" dirty="0">
              <a:ea typeface="+mn-lt"/>
              <a:cs typeface="+mn-lt"/>
            </a:endParaRPr>
          </a:p>
          <a:p>
            <a:pPr>
              <a:buFont typeface="Arial" panose="05000000000000000000" pitchFamily="2" charset="2"/>
              <a:buChar char="•"/>
            </a:pPr>
            <a:r>
              <a:rPr lang="en-US" sz="1600" b="1" dirty="0">
                <a:solidFill>
                  <a:srgbClr val="0F172A"/>
                </a:solidFill>
                <a:ea typeface="+mn-lt"/>
                <a:cs typeface="+mn-lt"/>
              </a:rPr>
              <a:t>Example:</a:t>
            </a:r>
            <a:r>
              <a:rPr lang="en-US" sz="1600" dirty="0">
                <a:solidFill>
                  <a:srgbClr val="0F172A"/>
                </a:solidFill>
                <a:ea typeface="+mn-lt"/>
                <a:cs typeface="+mn-lt"/>
              </a:rPr>
              <a:t> </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Question:</a:t>
            </a:r>
            <a:r>
              <a:rPr lang="en-US" sz="1600" dirty="0">
                <a:solidFill>
                  <a:srgbClr val="0F172A"/>
                </a:solidFill>
                <a:ea typeface="+mn-lt"/>
                <a:cs typeface="+mn-lt"/>
              </a:rPr>
              <a:t> "What year was the company founded?"</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Answer:</a:t>
            </a:r>
            <a:r>
              <a:rPr lang="en-US" sz="1600" dirty="0">
                <a:solidFill>
                  <a:srgbClr val="0F172A"/>
                </a:solidFill>
                <a:ea typeface="+mn-lt"/>
                <a:cs typeface="+mn-lt"/>
              </a:rPr>
              <a:t> "2010"</a:t>
            </a:r>
            <a:endParaRPr lang="en-US" dirty="0">
              <a:solidFill>
                <a:srgbClr val="000000"/>
              </a:solidFill>
              <a:latin typeface="Consolas"/>
              <a:ea typeface="+mn-lt"/>
              <a:cs typeface="+mn-lt"/>
            </a:endParaRPr>
          </a:p>
          <a:p>
            <a:pPr lvl="1"/>
            <a:endParaRPr lang="en-US" sz="1600" dirty="0">
              <a:solidFill>
                <a:srgbClr val="0F172A"/>
              </a:solidFill>
              <a:ea typeface="+mn-lt"/>
              <a:cs typeface="+mn-lt"/>
            </a:endParaRPr>
          </a:p>
          <a:p>
            <a:r>
              <a:rPr lang="en-US" dirty="0">
                <a:solidFill>
                  <a:srgbClr val="000000"/>
                </a:solidFill>
                <a:ea typeface="+mn-lt"/>
                <a:cs typeface="+mn-lt"/>
              </a:rPr>
              <a:t>2</a:t>
            </a:r>
            <a:r>
              <a:rPr lang="en-US" dirty="0"/>
              <a:t>. </a:t>
            </a:r>
            <a:r>
              <a:rPr lang="en-US" dirty="0">
                <a:latin typeface="Consolas"/>
                <a:ea typeface="Open Sans"/>
                <a:cs typeface="Open Sans"/>
              </a:rPr>
              <a:t>reasoning</a:t>
            </a:r>
            <a:endParaRPr lang="en-US">
              <a:latin typeface="Consolas"/>
            </a:endParaRPr>
          </a:p>
          <a:p>
            <a:pPr>
              <a:buFont typeface="Arial" panose="05000000000000000000" pitchFamily="2" charset="2"/>
              <a:buChar char="•"/>
            </a:pPr>
            <a:r>
              <a:rPr lang="en-US" sz="1600" b="1" dirty="0">
                <a:solidFill>
                  <a:srgbClr val="0F172A"/>
                </a:solidFill>
                <a:ea typeface="+mn-lt"/>
                <a:cs typeface="+mn-lt"/>
              </a:rPr>
              <a:t>Purpose:</a:t>
            </a:r>
            <a:r>
              <a:rPr lang="en-US" sz="1600" dirty="0">
                <a:solidFill>
                  <a:srgbClr val="0F172A"/>
                </a:solidFill>
                <a:ea typeface="+mn-lt"/>
                <a:cs typeface="+mn-lt"/>
              </a:rPr>
              <a:t> Generates questions that require reasoning or inference, not just direct lookup.</a:t>
            </a:r>
            <a:endParaRPr lang="en-US" dirty="0">
              <a:ea typeface="+mn-lt"/>
              <a:cs typeface="+mn-lt"/>
            </a:endParaRPr>
          </a:p>
          <a:p>
            <a:pPr>
              <a:buFont typeface="Arial" panose="05000000000000000000" pitchFamily="2" charset="2"/>
              <a:buChar char="•"/>
            </a:pPr>
            <a:r>
              <a:rPr lang="en-US" sz="1600" b="1" dirty="0">
                <a:solidFill>
                  <a:srgbClr val="0F172A"/>
                </a:solidFill>
                <a:ea typeface="+mn-lt"/>
                <a:cs typeface="+mn-lt"/>
              </a:rPr>
              <a:t>Use Case:</a:t>
            </a:r>
            <a:r>
              <a:rPr lang="en-US" sz="1600" dirty="0">
                <a:solidFill>
                  <a:srgbClr val="0F172A"/>
                </a:solidFill>
                <a:ea typeface="+mn-lt"/>
                <a:cs typeface="+mn-lt"/>
              </a:rPr>
              <a:t> Evaluates the RAG system’s ability to combine multiple pieces of information or perform logical reasoning.</a:t>
            </a:r>
            <a:endParaRPr lang="en-US" dirty="0">
              <a:ea typeface="+mn-lt"/>
              <a:cs typeface="+mn-lt"/>
            </a:endParaRPr>
          </a:p>
          <a:p>
            <a:pPr>
              <a:buFont typeface="Arial" panose="05000000000000000000" pitchFamily="2" charset="2"/>
              <a:buChar char="•"/>
            </a:pPr>
            <a:r>
              <a:rPr lang="en-US" sz="1600" b="1" dirty="0">
                <a:solidFill>
                  <a:srgbClr val="0F172A"/>
                </a:solidFill>
                <a:ea typeface="+mn-lt"/>
                <a:cs typeface="+mn-lt"/>
              </a:rPr>
              <a:t>Example:</a:t>
            </a:r>
            <a:r>
              <a:rPr lang="en-US" sz="1600" dirty="0">
                <a:solidFill>
                  <a:srgbClr val="0F172A"/>
                </a:solidFill>
                <a:ea typeface="+mn-lt"/>
                <a:cs typeface="+mn-lt"/>
              </a:rPr>
              <a:t> </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Question:</a:t>
            </a:r>
            <a:r>
              <a:rPr lang="en-US" sz="1600" dirty="0">
                <a:solidFill>
                  <a:srgbClr val="0F172A"/>
                </a:solidFill>
                <a:ea typeface="+mn-lt"/>
                <a:cs typeface="+mn-lt"/>
              </a:rPr>
              <a:t> "Who was the CEO when the company launched its first product?"</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Answer:</a:t>
            </a:r>
            <a:r>
              <a:rPr lang="en-US" sz="1600" dirty="0">
                <a:solidFill>
                  <a:srgbClr val="0F172A"/>
                </a:solidFill>
                <a:ea typeface="+mn-lt"/>
                <a:cs typeface="+mn-lt"/>
              </a:rPr>
              <a:t> Requires connecting the CEO’s tenure with the product launch date</a:t>
            </a:r>
            <a:r>
              <a:rPr lang="en-US" sz="1600" b="0" i="0" dirty="0">
                <a:solidFill>
                  <a:srgbClr val="0F172A"/>
                </a:solidFill>
                <a:effectLst/>
                <a:ea typeface="+mn-lt"/>
                <a:cs typeface="+mn-lt"/>
              </a:rPr>
              <a:t>.</a:t>
            </a:r>
            <a:endParaRPr lang="en-US" dirty="0">
              <a:ea typeface="+mn-lt"/>
              <a:cs typeface="+mn-lt"/>
            </a:endParaRPr>
          </a:p>
          <a:p>
            <a:pPr lvl="1"/>
            <a:endParaRPr lang="en-US" sz="1600" dirty="0">
              <a:solidFill>
                <a:srgbClr val="0F172A"/>
              </a:solidFill>
            </a:endParaRPr>
          </a:p>
          <a:p>
            <a:r>
              <a:rPr lang="en-US" dirty="0"/>
              <a:t>3. </a:t>
            </a:r>
            <a:r>
              <a:rPr lang="en-US" dirty="0" err="1">
                <a:latin typeface="Consolas"/>
                <a:ea typeface="Open Sans"/>
                <a:cs typeface="Open Sans"/>
              </a:rPr>
              <a:t>multi_context</a:t>
            </a:r>
            <a:endParaRPr lang="en-US" dirty="0" err="1">
              <a:latin typeface="Consolas"/>
            </a:endParaRPr>
          </a:p>
          <a:p>
            <a:pPr>
              <a:buFont typeface="Arial" panose="05000000000000000000" pitchFamily="2" charset="2"/>
              <a:buChar char="•"/>
            </a:pPr>
            <a:r>
              <a:rPr lang="en-US" sz="1600" b="1" dirty="0">
                <a:solidFill>
                  <a:srgbClr val="0F172A"/>
                </a:solidFill>
                <a:ea typeface="+mn-lt"/>
                <a:cs typeface="+mn-lt"/>
              </a:rPr>
              <a:t>Purpose</a:t>
            </a:r>
            <a:r>
              <a:rPr lang="en-US" sz="1600" b="1" i="0" dirty="0">
                <a:solidFill>
                  <a:srgbClr val="0F172A"/>
                </a:solidFill>
                <a:effectLst/>
                <a:ea typeface="+mn-lt"/>
                <a:cs typeface="+mn-lt"/>
              </a:rPr>
              <a:t>:</a:t>
            </a:r>
            <a:r>
              <a:rPr lang="en-US" sz="1600" dirty="0">
                <a:solidFill>
                  <a:srgbClr val="0F172A"/>
                </a:solidFill>
                <a:ea typeface="+mn-lt"/>
                <a:cs typeface="+mn-lt"/>
              </a:rPr>
              <a:t> Generates questions </a:t>
            </a:r>
            <a:r>
              <a:rPr lang="en-US" sz="1600" b="0" i="0" dirty="0">
                <a:solidFill>
                  <a:srgbClr val="0F172A"/>
                </a:solidFill>
                <a:effectLst/>
                <a:ea typeface="+mn-lt"/>
                <a:cs typeface="+mn-lt"/>
              </a:rPr>
              <a:t>that </a:t>
            </a:r>
            <a:r>
              <a:rPr lang="en-US" sz="1600" dirty="0">
                <a:solidFill>
                  <a:srgbClr val="0F172A"/>
                </a:solidFill>
                <a:ea typeface="+mn-lt"/>
                <a:cs typeface="+mn-lt"/>
              </a:rPr>
              <a:t>require synthesizing </a:t>
            </a:r>
            <a:r>
              <a:rPr lang="en-US" sz="1600" b="0" i="0" dirty="0">
                <a:solidFill>
                  <a:srgbClr val="0F172A"/>
                </a:solidFill>
                <a:effectLst/>
                <a:ea typeface="+mn-lt"/>
                <a:cs typeface="+mn-lt"/>
              </a:rPr>
              <a:t>information from multiple </a:t>
            </a:r>
            <a:r>
              <a:rPr lang="en-US" sz="1600" dirty="0">
                <a:solidFill>
                  <a:srgbClr val="0F172A"/>
                </a:solidFill>
                <a:ea typeface="+mn-lt"/>
                <a:cs typeface="+mn-lt"/>
              </a:rPr>
              <a:t>contexts </a:t>
            </a:r>
            <a:r>
              <a:rPr lang="en-US" sz="1600" b="0" i="0" dirty="0">
                <a:solidFill>
                  <a:srgbClr val="0F172A"/>
                </a:solidFill>
                <a:effectLst/>
                <a:ea typeface="+mn-lt"/>
                <a:cs typeface="+mn-lt"/>
              </a:rPr>
              <a:t>or </a:t>
            </a:r>
            <a:r>
              <a:rPr lang="en-US" sz="1600" dirty="0">
                <a:solidFill>
                  <a:srgbClr val="0F172A"/>
                </a:solidFill>
                <a:ea typeface="+mn-lt"/>
                <a:cs typeface="+mn-lt"/>
              </a:rPr>
              <a:t>documents.</a:t>
            </a:r>
            <a:endParaRPr lang="en-US" dirty="0">
              <a:ea typeface="+mn-lt"/>
              <a:cs typeface="+mn-lt"/>
            </a:endParaRPr>
          </a:p>
          <a:p>
            <a:pPr>
              <a:buFont typeface="Arial" panose="05000000000000000000" pitchFamily="2" charset="2"/>
              <a:buChar char="•"/>
            </a:pPr>
            <a:r>
              <a:rPr lang="en-US" sz="1600" b="1" dirty="0">
                <a:solidFill>
                  <a:srgbClr val="0F172A"/>
                </a:solidFill>
                <a:ea typeface="+mn-lt"/>
                <a:cs typeface="+mn-lt"/>
              </a:rPr>
              <a:t>Use Case:</a:t>
            </a:r>
            <a:r>
              <a:rPr lang="en-US" sz="1600" dirty="0">
                <a:solidFill>
                  <a:srgbClr val="0F172A"/>
                </a:solidFill>
                <a:ea typeface="+mn-lt"/>
                <a:cs typeface="+mn-lt"/>
              </a:rPr>
              <a:t> Assesses the RAG system’s ability </a:t>
            </a:r>
            <a:r>
              <a:rPr lang="en-US" sz="1600" b="0" i="0" dirty="0">
                <a:solidFill>
                  <a:srgbClr val="0F172A"/>
                </a:solidFill>
                <a:effectLst/>
                <a:ea typeface="+mn-lt"/>
                <a:cs typeface="+mn-lt"/>
              </a:rPr>
              <a:t>to </a:t>
            </a:r>
            <a:r>
              <a:rPr lang="en-US" sz="1600" dirty="0">
                <a:solidFill>
                  <a:srgbClr val="0F172A"/>
                </a:solidFill>
                <a:ea typeface="+mn-lt"/>
                <a:cs typeface="+mn-lt"/>
              </a:rPr>
              <a:t>aggregate and reason over information spread across several sources.</a:t>
            </a:r>
            <a:endParaRPr lang="en-US" dirty="0">
              <a:ea typeface="+mn-lt"/>
              <a:cs typeface="+mn-lt"/>
            </a:endParaRPr>
          </a:p>
          <a:p>
            <a:pPr>
              <a:buFont typeface="Arial" panose="05000000000000000000" pitchFamily="2" charset="2"/>
              <a:buChar char="•"/>
            </a:pPr>
            <a:r>
              <a:rPr lang="en-US" sz="1600" b="1" dirty="0">
                <a:solidFill>
                  <a:srgbClr val="0F172A"/>
                </a:solidFill>
                <a:ea typeface="+mn-lt"/>
                <a:cs typeface="+mn-lt"/>
              </a:rPr>
              <a:t>Example:</a:t>
            </a:r>
            <a:r>
              <a:rPr lang="en-US" sz="1600" dirty="0">
                <a:solidFill>
                  <a:srgbClr val="0F172A"/>
                </a:solidFill>
                <a:ea typeface="+mn-lt"/>
                <a:cs typeface="+mn-lt"/>
              </a:rPr>
              <a:t> </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Question:</a:t>
            </a:r>
            <a:r>
              <a:rPr lang="en-US" sz="1600" dirty="0">
                <a:solidFill>
                  <a:srgbClr val="0F172A"/>
                </a:solidFill>
                <a:ea typeface="+mn-lt"/>
                <a:cs typeface="+mn-lt"/>
              </a:rPr>
              <a:t> "List all products launched by the company between 2010 and 2015."</a:t>
            </a:r>
            <a:endParaRPr lang="en-US" dirty="0">
              <a:ea typeface="+mn-lt"/>
              <a:cs typeface="+mn-lt"/>
            </a:endParaRPr>
          </a:p>
          <a:p>
            <a:pPr lvl="1">
              <a:buFont typeface="Arial" panose="05000000000000000000" pitchFamily="2" charset="2"/>
              <a:buChar char="•"/>
            </a:pPr>
            <a:r>
              <a:rPr lang="en-US" sz="1600" i="1" dirty="0">
                <a:solidFill>
                  <a:srgbClr val="0F172A"/>
                </a:solidFill>
                <a:ea typeface="+mn-lt"/>
                <a:cs typeface="+mn-lt"/>
              </a:rPr>
              <a:t>Answer:</a:t>
            </a:r>
            <a:r>
              <a:rPr lang="en-US" sz="1600" dirty="0">
                <a:solidFill>
                  <a:srgbClr val="0F172A"/>
                </a:solidFill>
                <a:ea typeface="+mn-lt"/>
                <a:cs typeface="+mn-lt"/>
              </a:rPr>
              <a:t> Requires pulling data from multiple documents or sections</a:t>
            </a:r>
            <a:r>
              <a:rPr lang="en-US" sz="1600" b="0" i="0" dirty="0">
                <a:solidFill>
                  <a:srgbClr val="0F172A"/>
                </a:solidFill>
                <a:effectLst/>
                <a:ea typeface="+mn-lt"/>
                <a:cs typeface="+mn-lt"/>
              </a:rPr>
              <a:t>.</a:t>
            </a:r>
            <a:endParaRPr lang="en-US" dirty="0">
              <a:ea typeface="+mn-lt"/>
              <a:cs typeface="+mn-lt"/>
            </a:endParaRPr>
          </a:p>
          <a:p>
            <a:pPr marL="285750" indent="-285750">
              <a:buFont typeface="Wingdings" panose="05000000000000000000" pitchFamily="2" charset="2"/>
              <a:buChar char="q"/>
            </a:pPr>
            <a:endParaRPr lang="en-US" sz="1600" dirty="0">
              <a:solidFill>
                <a:srgbClr val="0F172A"/>
              </a:solidFill>
              <a:latin typeface="Open Sans"/>
              <a:ea typeface="Open Sans"/>
              <a:cs typeface="Open Sans"/>
            </a:endParaRPr>
          </a:p>
        </p:txBody>
      </p:sp>
    </p:spTree>
    <p:extLst>
      <p:ext uri="{BB962C8B-B14F-4D97-AF65-F5344CB8AC3E}">
        <p14:creationId xmlns:p14="http://schemas.microsoft.com/office/powerpoint/2010/main" val="1872888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CC12386-B25D-910C-606B-F818EEF1C6C9}"/>
              </a:ext>
            </a:extLst>
          </p:cNvPr>
          <p:cNvSpPr txBox="1">
            <a:spLocks/>
          </p:cNvSpPr>
          <p:nvPr/>
        </p:nvSpPr>
        <p:spPr bwMode="gray">
          <a:xfrm>
            <a:off x="400650" y="25753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a:rPr>
              <a:t>Code: Synthetic Test Data Generation</a:t>
            </a:r>
            <a:endParaRPr lang="en-US">
              <a:latin typeface="Open Sans"/>
              <a:ea typeface="Open Sans"/>
              <a:cs typeface="Open Sans"/>
            </a:endParaRPr>
          </a:p>
        </p:txBody>
      </p:sp>
      <p:graphicFrame>
        <p:nvGraphicFramePr>
          <p:cNvPr id="11" name="Table 10">
            <a:extLst>
              <a:ext uri="{FF2B5EF4-FFF2-40B4-BE49-F238E27FC236}">
                <a16:creationId xmlns:a16="http://schemas.microsoft.com/office/drawing/2014/main" id="{32396FA4-347B-F3DA-F1FA-C32DFCD9981F}"/>
              </a:ext>
            </a:extLst>
          </p:cNvPr>
          <p:cNvGraphicFramePr>
            <a:graphicFrameLocks noGrp="1"/>
          </p:cNvGraphicFramePr>
          <p:nvPr/>
        </p:nvGraphicFramePr>
        <p:xfrm>
          <a:off x="472632" y="790936"/>
          <a:ext cx="11274448" cy="5368647"/>
        </p:xfrm>
        <a:graphic>
          <a:graphicData uri="http://schemas.openxmlformats.org/drawingml/2006/table">
            <a:tbl>
              <a:tblPr firstRow="1" bandRow="1">
                <a:tableStyleId>{5940675A-B579-460E-94D1-54222C63F5DA}</a:tableStyleId>
              </a:tblPr>
              <a:tblGrid>
                <a:gridCol w="3758150">
                  <a:extLst>
                    <a:ext uri="{9D8B030D-6E8A-4147-A177-3AD203B41FA5}">
                      <a16:colId xmlns:a16="http://schemas.microsoft.com/office/drawing/2014/main" val="1055907610"/>
                    </a:ext>
                  </a:extLst>
                </a:gridCol>
                <a:gridCol w="3342966">
                  <a:extLst>
                    <a:ext uri="{9D8B030D-6E8A-4147-A177-3AD203B41FA5}">
                      <a16:colId xmlns:a16="http://schemas.microsoft.com/office/drawing/2014/main" val="2304281105"/>
                    </a:ext>
                  </a:extLst>
                </a:gridCol>
                <a:gridCol w="4173332">
                  <a:extLst>
                    <a:ext uri="{9D8B030D-6E8A-4147-A177-3AD203B41FA5}">
                      <a16:colId xmlns:a16="http://schemas.microsoft.com/office/drawing/2014/main" val="1957178141"/>
                    </a:ext>
                  </a:extLst>
                </a:gridCol>
              </a:tblGrid>
              <a:tr h="5368647">
                <a:tc>
                  <a:txBody>
                    <a:bodyPr/>
                    <a:lstStyle/>
                    <a:p>
                      <a:pPr lvl="0" algn="l">
                        <a:lnSpc>
                          <a:spcPct val="100000"/>
                        </a:lnSpc>
                        <a:spcBef>
                          <a:spcPts val="0"/>
                        </a:spcBef>
                        <a:spcAft>
                          <a:spcPts val="0"/>
                        </a:spcAft>
                        <a:buNone/>
                      </a:pPr>
                      <a:r>
                        <a:rPr lang="en-US" sz="1200" b="0" i="0" u="none" strike="noStrike" baseline="0" noProof="0" dirty="0">
                          <a:solidFill>
                            <a:srgbClr val="000000"/>
                          </a:solidFill>
                        </a:rPr>
                        <a:t>import </a:t>
                      </a:r>
                      <a:r>
                        <a:rPr lang="en-US" sz="1200" b="0" i="0" u="none" strike="noStrike" baseline="0" noProof="0" dirty="0" err="1">
                          <a:solidFill>
                            <a:srgbClr val="000000"/>
                          </a:solidFill>
                        </a:rPr>
                        <a:t>os</a:t>
                      </a:r>
                      <a:endParaRPr lang="en-US" dirty="0" err="1"/>
                    </a:p>
                    <a:p>
                      <a:pPr lvl="0" algn="l">
                        <a:lnSpc>
                          <a:spcPct val="100000"/>
                        </a:lnSpc>
                        <a:spcBef>
                          <a:spcPts val="0"/>
                        </a:spcBef>
                        <a:spcAft>
                          <a:spcPts val="0"/>
                        </a:spcAft>
                        <a:buNone/>
                      </a:pPr>
                      <a:r>
                        <a:rPr lang="en-US" sz="1200" b="0" i="0" u="none" strike="noStrike" baseline="0" noProof="0" dirty="0" err="1">
                          <a:solidFill>
                            <a:srgbClr val="000000"/>
                          </a:solidFill>
                        </a:rPr>
                        <a:t>os.environ</a:t>
                      </a:r>
                      <a:r>
                        <a:rPr lang="en-US" sz="1200" b="0" i="0" u="none" strike="noStrike" baseline="0" noProof="0" dirty="0">
                          <a:solidFill>
                            <a:srgbClr val="000000"/>
                          </a:solidFill>
                        </a:rPr>
                        <a:t>["OPENAI_API_KEY"] = "your-</a:t>
                      </a:r>
                      <a:r>
                        <a:rPr lang="en-US" sz="1200" b="0" i="0" u="none" strike="noStrike" baseline="0" noProof="0" dirty="0" err="1">
                          <a:solidFill>
                            <a:srgbClr val="000000"/>
                          </a:solidFill>
                        </a:rPr>
                        <a:t>openai</a:t>
                      </a:r>
                      <a:r>
                        <a:rPr lang="en-US" sz="1200" b="0" i="0" u="none" strike="noStrike" baseline="0" noProof="0" dirty="0">
                          <a:solidFill>
                            <a:srgbClr val="000000"/>
                          </a:solidFill>
                        </a:rPr>
                        <a:t>-key"</a:t>
                      </a:r>
                      <a:endParaRPr lang="en-US" dirty="0"/>
                    </a:p>
                    <a:p>
                      <a:pPr lvl="0" algn="l">
                        <a:lnSpc>
                          <a:spcPct val="100000"/>
                        </a:lnSpc>
                        <a:spcBef>
                          <a:spcPts val="0"/>
                        </a:spcBef>
                        <a:spcAft>
                          <a:spcPts val="0"/>
                        </a:spcAft>
                        <a:buNone/>
                      </a:pPr>
                      <a:endParaRPr lang="en-US"/>
                    </a:p>
                    <a:p>
                      <a:pPr lvl="0" algn="l">
                        <a:lnSpc>
                          <a:spcPct val="100000"/>
                        </a:lnSpc>
                        <a:spcBef>
                          <a:spcPts val="0"/>
                        </a:spcBef>
                        <a:spcAft>
                          <a:spcPts val="0"/>
                        </a:spcAft>
                        <a:buNone/>
                      </a:pPr>
                      <a:r>
                        <a:rPr lang="en-US" sz="1200" b="1" i="0" u="none" strike="noStrike" baseline="0" noProof="0" dirty="0">
                          <a:solidFill>
                            <a:srgbClr val="000000"/>
                          </a:solidFill>
                        </a:rPr>
                        <a:t># Load documents from directory</a:t>
                      </a:r>
                      <a:endParaRPr lang="en-US" b="1" dirty="0"/>
                    </a:p>
                    <a:p>
                      <a:pPr lvl="0" algn="l">
                        <a:lnSpc>
                          <a:spcPct val="100000"/>
                        </a:lnSpc>
                        <a:spcBef>
                          <a:spcPts val="0"/>
                        </a:spcBef>
                        <a:spcAft>
                          <a:spcPts val="0"/>
                        </a:spcAft>
                        <a:buNone/>
                      </a:pPr>
                      <a:r>
                        <a:rPr lang="en-US" sz="1200" b="0" i="0" u="none" strike="noStrike" baseline="0" noProof="0" dirty="0">
                          <a:solidFill>
                            <a:srgbClr val="000000"/>
                          </a:solidFill>
                        </a:rPr>
                        <a:t>from </a:t>
                      </a:r>
                      <a:r>
                        <a:rPr lang="en-US" sz="1200" b="0" i="0" u="none" strike="noStrike" baseline="0" noProof="0" err="1">
                          <a:solidFill>
                            <a:srgbClr val="000000"/>
                          </a:solidFill>
                        </a:rPr>
                        <a:t>langchain_community.document_loaders</a:t>
                      </a:r>
                      <a:r>
                        <a:rPr lang="en-US" sz="1200" b="0" i="0" u="none" strike="noStrike" baseline="0" noProof="0" dirty="0">
                          <a:solidFill>
                            <a:srgbClr val="000000"/>
                          </a:solidFill>
                        </a:rPr>
                        <a:t> import </a:t>
                      </a:r>
                      <a:r>
                        <a:rPr lang="en-US" sz="1200" b="0" i="0" u="none" strike="noStrike" baseline="0" noProof="0" err="1">
                          <a:solidFill>
                            <a:srgbClr val="000000"/>
                          </a:solidFill>
                        </a:rPr>
                        <a:t>DirectoryLoader</a:t>
                      </a:r>
                      <a:endParaRPr lang="en-US" err="1"/>
                    </a:p>
                    <a:p>
                      <a:pPr lvl="0" algn="l">
                        <a:lnSpc>
                          <a:spcPct val="100000"/>
                        </a:lnSpc>
                        <a:spcBef>
                          <a:spcPts val="0"/>
                        </a:spcBef>
                        <a:spcAft>
                          <a:spcPts val="0"/>
                        </a:spcAft>
                        <a:buNone/>
                      </a:pPr>
                      <a:r>
                        <a:rPr lang="en-US" sz="1200" b="0" i="0" u="none" strike="noStrike" baseline="0" noProof="0" dirty="0">
                          <a:solidFill>
                            <a:srgbClr val="000000"/>
                          </a:solidFill>
                        </a:rPr>
                        <a:t>loader = </a:t>
                      </a:r>
                      <a:r>
                        <a:rPr lang="en-US" sz="1200" b="0" i="0" u="none" strike="noStrike" baseline="0" noProof="0" dirty="0" err="1">
                          <a:solidFill>
                            <a:srgbClr val="000000"/>
                          </a:solidFill>
                        </a:rPr>
                        <a:t>DirectoryLoader</a:t>
                      </a:r>
                      <a:r>
                        <a:rPr lang="en-US" sz="1200" b="0" i="0" u="none" strike="noStrike" baseline="0" noProof="0" dirty="0">
                          <a:solidFill>
                            <a:srgbClr val="000000"/>
                          </a:solidFill>
                        </a:rPr>
                        <a:t>("your-directory")</a:t>
                      </a:r>
                      <a:endParaRPr lang="en-US" dirty="0"/>
                    </a:p>
                    <a:p>
                      <a:pPr lvl="0" algn="l">
                        <a:lnSpc>
                          <a:spcPct val="100000"/>
                        </a:lnSpc>
                        <a:spcBef>
                          <a:spcPts val="0"/>
                        </a:spcBef>
                        <a:spcAft>
                          <a:spcPts val="0"/>
                        </a:spcAft>
                        <a:buNone/>
                      </a:pPr>
                      <a:r>
                        <a:rPr lang="en-US" sz="1200" b="0" i="0" u="none" strike="noStrike" baseline="0" noProof="0" dirty="0">
                          <a:solidFill>
                            <a:srgbClr val="000000"/>
                          </a:solidFill>
                        </a:rPr>
                        <a:t>documents = </a:t>
                      </a:r>
                      <a:r>
                        <a:rPr lang="en-US" sz="1200" b="0" i="0" u="none" strike="noStrike" baseline="0" noProof="0" dirty="0" err="1">
                          <a:solidFill>
                            <a:srgbClr val="000000"/>
                          </a:solidFill>
                        </a:rPr>
                        <a:t>loader.load</a:t>
                      </a:r>
                      <a:r>
                        <a:rPr lang="en-US" sz="1200" b="0" i="0" u="none" strike="noStrike" baseline="0" noProof="0" dirty="0">
                          <a:solidFill>
                            <a:srgbClr val="000000"/>
                          </a:solidFill>
                        </a:rPr>
                        <a:t>()</a:t>
                      </a:r>
                      <a:endParaRPr lang="en-US" dirty="0"/>
                    </a:p>
                    <a:p>
                      <a:pPr lvl="0" algn="l">
                        <a:lnSpc>
                          <a:spcPct val="100000"/>
                        </a:lnSpc>
                        <a:spcBef>
                          <a:spcPts val="0"/>
                        </a:spcBef>
                        <a:spcAft>
                          <a:spcPts val="0"/>
                        </a:spcAft>
                        <a:buNone/>
                      </a:pPr>
                      <a:r>
                        <a:rPr lang="en-US" sz="1200" b="0" i="0" u="none" strike="noStrike" baseline="0" noProof="0" dirty="0">
                          <a:solidFill>
                            <a:srgbClr val="000000"/>
                          </a:solidFill>
                        </a:rPr>
                        <a:t>for document in documents:</a:t>
                      </a:r>
                      <a:endParaRPr lang="en-US" dirty="0"/>
                    </a:p>
                    <a:p>
                      <a:pPr lvl="0" algn="l">
                        <a:lnSpc>
                          <a:spcPct val="100000"/>
                        </a:lnSpc>
                        <a:spcBef>
                          <a:spcPts val="0"/>
                        </a:spcBef>
                        <a:spcAft>
                          <a:spcPts val="0"/>
                        </a:spcAft>
                        <a:buNone/>
                      </a:pPr>
                      <a:r>
                        <a:rPr lang="en-US" sz="1200" b="0" i="0" u="none" strike="noStrike" baseline="0" noProof="0" dirty="0">
                          <a:solidFill>
                            <a:srgbClr val="000000"/>
                          </a:solidFill>
                        </a:rPr>
                        <a:t>    </a:t>
                      </a:r>
                      <a:r>
                        <a:rPr lang="en-US" sz="1200" b="0" i="0" u="none" strike="noStrike" baseline="0" noProof="0" err="1">
                          <a:solidFill>
                            <a:srgbClr val="000000"/>
                          </a:solidFill>
                        </a:rPr>
                        <a:t>document.metadata</a:t>
                      </a:r>
                      <a:r>
                        <a:rPr lang="en-US" sz="1200" b="0" i="0" u="none" strike="noStrike" baseline="0" noProof="0" dirty="0">
                          <a:solidFill>
                            <a:srgbClr val="000000"/>
                          </a:solidFill>
                        </a:rPr>
                        <a:t>['filename'] = </a:t>
                      </a:r>
                      <a:r>
                        <a:rPr lang="en-US" sz="1200" b="0" i="0" u="none" strike="noStrike" baseline="0" noProof="0" err="1">
                          <a:solidFill>
                            <a:srgbClr val="000000"/>
                          </a:solidFill>
                        </a:rPr>
                        <a:t>document.metadata</a:t>
                      </a:r>
                      <a:r>
                        <a:rPr lang="en-US" sz="1200" b="0" i="0" u="none" strike="noStrike" baseline="0" noProof="0" dirty="0">
                          <a:solidFill>
                            <a:srgbClr val="000000"/>
                          </a:solidFill>
                        </a:rPr>
                        <a:t>['source']</a:t>
                      </a:r>
                      <a:endParaRPr lang="en-US" dirty="0"/>
                    </a:p>
                    <a:p>
                      <a:pPr lvl="0" algn="l">
                        <a:lnSpc>
                          <a:spcPct val="100000"/>
                        </a:lnSpc>
                        <a:spcBef>
                          <a:spcPts val="0"/>
                        </a:spcBef>
                        <a:spcAft>
                          <a:spcPts val="0"/>
                        </a:spcAft>
                        <a:buNone/>
                      </a:pPr>
                      <a:endParaRPr lang="en-US"/>
                    </a:p>
                    <a:p>
                      <a:pPr lvl="0" algn="l">
                        <a:lnSpc>
                          <a:spcPct val="100000"/>
                        </a:lnSpc>
                        <a:spcBef>
                          <a:spcPts val="0"/>
                        </a:spcBef>
                        <a:spcAft>
                          <a:spcPts val="0"/>
                        </a:spcAft>
                        <a:buNone/>
                      </a:pPr>
                      <a:r>
                        <a:rPr lang="en-US" sz="1200" b="1" i="0" u="none" strike="noStrike" baseline="0" noProof="0" dirty="0">
                          <a:solidFill>
                            <a:srgbClr val="000000"/>
                          </a:solidFill>
                        </a:rPr>
                        <a:t># Create 5 samples using default configuration</a:t>
                      </a:r>
                      <a:endParaRPr lang="en-US" b="1" dirty="0"/>
                    </a:p>
                    <a:p>
                      <a:pPr lvl="0" algn="l">
                        <a:lnSpc>
                          <a:spcPct val="100000"/>
                        </a:lnSpc>
                        <a:spcBef>
                          <a:spcPts val="0"/>
                        </a:spcBef>
                        <a:spcAft>
                          <a:spcPts val="0"/>
                        </a:spcAft>
                        <a:buNone/>
                      </a:pPr>
                      <a:r>
                        <a:rPr lang="en-US" sz="1200" b="0" i="0" u="none" strike="noStrike" baseline="0" noProof="0" dirty="0">
                          <a:solidFill>
                            <a:srgbClr val="000000"/>
                          </a:solidFill>
                        </a:rPr>
                        <a:t>from </a:t>
                      </a:r>
                      <a:r>
                        <a:rPr lang="en-US" sz="1200" b="0" i="0" u="none" strike="noStrike" baseline="0" noProof="0" dirty="0" err="1">
                          <a:solidFill>
                            <a:srgbClr val="000000"/>
                          </a:solidFill>
                        </a:rPr>
                        <a:t>ragas.testset.generator</a:t>
                      </a:r>
                      <a:r>
                        <a:rPr lang="en-US" sz="1200" b="0" i="0" u="none" strike="noStrike" baseline="0" noProof="0" dirty="0">
                          <a:solidFill>
                            <a:srgbClr val="000000"/>
                          </a:solidFill>
                        </a:rPr>
                        <a:t> import </a:t>
                      </a:r>
                      <a:r>
                        <a:rPr lang="en-US" sz="1200" b="0" i="0" u="none" strike="noStrike" baseline="0" noProof="0" dirty="0" err="1">
                          <a:solidFill>
                            <a:srgbClr val="000000"/>
                          </a:solidFill>
                        </a:rPr>
                        <a:t>TestsetGenerator</a:t>
                      </a:r>
                      <a:endParaRPr lang="en-US" dirty="0" err="1"/>
                    </a:p>
                    <a:p>
                      <a:pPr lvl="0" algn="l">
                        <a:lnSpc>
                          <a:spcPct val="100000"/>
                        </a:lnSpc>
                        <a:spcBef>
                          <a:spcPts val="0"/>
                        </a:spcBef>
                        <a:spcAft>
                          <a:spcPts val="0"/>
                        </a:spcAft>
                        <a:buNone/>
                      </a:pPr>
                      <a:r>
                        <a:rPr lang="en-US" sz="1200" b="0" i="0" u="none" strike="noStrike" baseline="0" noProof="0" dirty="0">
                          <a:solidFill>
                            <a:srgbClr val="000000"/>
                          </a:solidFill>
                        </a:rPr>
                        <a:t>from </a:t>
                      </a:r>
                      <a:r>
                        <a:rPr lang="en-US" sz="1200" b="0" i="0" u="none" strike="noStrike" baseline="0" noProof="0" err="1">
                          <a:solidFill>
                            <a:srgbClr val="000000"/>
                          </a:solidFill>
                        </a:rPr>
                        <a:t>ragas.testset.evolutions</a:t>
                      </a:r>
                      <a:r>
                        <a:rPr lang="en-US" sz="1200" b="0" i="0" u="none" strike="noStrike" baseline="0" noProof="0" dirty="0">
                          <a:solidFill>
                            <a:srgbClr val="000000"/>
                          </a:solidFill>
                        </a:rPr>
                        <a:t> import simple, reasoning, </a:t>
                      </a:r>
                      <a:r>
                        <a:rPr lang="en-US" sz="1200" b="0" i="0" u="none" strike="noStrike" baseline="0" noProof="0" err="1">
                          <a:solidFill>
                            <a:srgbClr val="000000"/>
                          </a:solidFill>
                        </a:rPr>
                        <a:t>multi_context</a:t>
                      </a:r>
                      <a:endParaRPr lang="en-US" err="1"/>
                    </a:p>
                    <a:p>
                      <a:pPr lvl="0" algn="l">
                        <a:lnSpc>
                          <a:spcPct val="100000"/>
                        </a:lnSpc>
                        <a:spcBef>
                          <a:spcPts val="0"/>
                        </a:spcBef>
                        <a:spcAft>
                          <a:spcPts val="0"/>
                        </a:spcAft>
                        <a:buNone/>
                      </a:pPr>
                      <a:r>
                        <a:rPr lang="en-US" sz="1200" b="0" i="0" u="none" strike="noStrike" baseline="0" noProof="0" dirty="0">
                          <a:solidFill>
                            <a:srgbClr val="000000"/>
                          </a:solidFill>
                        </a:rPr>
                        <a:t>from </a:t>
                      </a:r>
                      <a:r>
                        <a:rPr lang="en-US" sz="1200" b="0" i="0" u="none" strike="noStrike" baseline="0" noProof="0" err="1">
                          <a:solidFill>
                            <a:srgbClr val="000000"/>
                          </a:solidFill>
                        </a:rPr>
                        <a:t>langchain_openai</a:t>
                      </a:r>
                      <a:r>
                        <a:rPr lang="en-US" sz="1200" b="0" i="0" u="none" strike="noStrike" baseline="0" noProof="0" dirty="0">
                          <a:solidFill>
                            <a:srgbClr val="000000"/>
                          </a:solidFill>
                        </a:rPr>
                        <a:t> import </a:t>
                      </a:r>
                      <a:r>
                        <a:rPr lang="en-US" sz="1200" b="0" i="0" u="none" strike="noStrike" baseline="0" noProof="0" err="1">
                          <a:solidFill>
                            <a:srgbClr val="000000"/>
                          </a:solidFill>
                        </a:rPr>
                        <a:t>ChatOpenAI</a:t>
                      </a:r>
                      <a:r>
                        <a:rPr lang="en-US" sz="1200" b="0" i="0" u="none" strike="noStrike" baseline="0" noProof="0" dirty="0">
                          <a:solidFill>
                            <a:srgbClr val="000000"/>
                          </a:solidFill>
                        </a:rPr>
                        <a:t>, </a:t>
                      </a:r>
                      <a:r>
                        <a:rPr lang="en-US" sz="1200" b="0" i="0" u="none" strike="noStrike" baseline="0" noProof="0" err="1">
                          <a:solidFill>
                            <a:srgbClr val="000000"/>
                          </a:solidFill>
                        </a:rPr>
                        <a:t>OpenAIEmbeddings</a:t>
                      </a:r>
                      <a:endParaRPr lang="en-US" err="1"/>
                    </a:p>
                    <a:p>
                      <a:pPr lvl="0" algn="l">
                        <a:lnSpc>
                          <a:spcPct val="100000"/>
                        </a:lnSpc>
                        <a:spcBef>
                          <a:spcPts val="0"/>
                        </a:spcBef>
                        <a:spcAft>
                          <a:spcPts val="0"/>
                        </a:spcAft>
                        <a:buNone/>
                      </a:pPr>
                      <a:endParaRPr lang="en-US"/>
                    </a:p>
                    <a:p>
                      <a:pPr lvl="0" algn="l">
                        <a:lnSpc>
                          <a:spcPct val="100000"/>
                        </a:lnSpc>
                        <a:spcBef>
                          <a:spcPts val="0"/>
                        </a:spcBef>
                        <a:spcAft>
                          <a:spcPts val="0"/>
                        </a:spcAft>
                        <a:buNone/>
                      </a:pPr>
                      <a:endParaRPr lang="en-US" sz="1200" b="1" i="0" u="none" strike="noStrike" baseline="0" noProof="0" dirty="0">
                        <a:solidFill>
                          <a:srgbClr val="000000"/>
                        </a:solidFill>
                      </a:endParaRPr>
                    </a:p>
                    <a:p>
                      <a:pPr lvl="0" algn="l">
                        <a:lnSpc>
                          <a:spcPct val="100000"/>
                        </a:lnSpc>
                        <a:spcBef>
                          <a:spcPts val="0"/>
                        </a:spcBef>
                        <a:spcAft>
                          <a:spcPts val="0"/>
                        </a:spcAft>
                        <a:buNone/>
                      </a:pPr>
                      <a:r>
                        <a:rPr lang="en-US" sz="1200" b="1" i="0" u="none" strike="noStrike" noProof="0" dirty="0">
                          <a:solidFill>
                            <a:srgbClr val="000000"/>
                          </a:solidFill>
                          <a:latin typeface="Calibri"/>
                        </a:rPr>
                        <a:t># generator with </a:t>
                      </a:r>
                      <a:r>
                        <a:rPr lang="en-US" sz="1200" b="1" i="0" u="none" strike="noStrike" noProof="0" dirty="0" err="1">
                          <a:solidFill>
                            <a:srgbClr val="000000"/>
                          </a:solidFill>
                          <a:latin typeface="Calibri"/>
                        </a:rPr>
                        <a:t>openai</a:t>
                      </a:r>
                      <a:r>
                        <a:rPr lang="en-US" sz="1200" b="1" i="0" u="none" strike="noStrike" noProof="0" dirty="0">
                          <a:solidFill>
                            <a:srgbClr val="000000"/>
                          </a:solidFill>
                          <a:latin typeface="Calibri"/>
                        </a:rPr>
                        <a:t> models</a:t>
                      </a:r>
                      <a:endParaRPr lang="en-US" sz="1200" b="0" i="0" u="none" strike="noStrike" noProof="0" dirty="0">
                        <a:solidFill>
                          <a:srgbClr val="000000"/>
                        </a:solidFill>
                        <a:latin typeface="Calibri"/>
                      </a:endParaRPr>
                    </a:p>
                    <a:p>
                      <a:pPr lvl="0" algn="l">
                        <a:lnSpc>
                          <a:spcPct val="100000"/>
                        </a:lnSpc>
                        <a:spcBef>
                          <a:spcPts val="0"/>
                        </a:spcBef>
                        <a:spcAft>
                          <a:spcPts val="0"/>
                        </a:spcAft>
                        <a:buNone/>
                      </a:pPr>
                      <a:r>
                        <a:rPr lang="en-US" sz="1200" b="0" i="0" u="none" strike="noStrike" noProof="0" err="1">
                          <a:solidFill>
                            <a:srgbClr val="000000"/>
                          </a:solidFill>
                          <a:latin typeface="Calibri"/>
                        </a:rPr>
                        <a:t>model_name</a:t>
                      </a:r>
                      <a:r>
                        <a:rPr lang="en-US" sz="1200" b="0" i="0" u="none" strike="noStrike" noProof="0" dirty="0">
                          <a:solidFill>
                            <a:srgbClr val="000000"/>
                          </a:solidFill>
                          <a:latin typeface="Calibri"/>
                        </a:rPr>
                        <a:t> = "gpt-3.5-turbo"</a:t>
                      </a:r>
                    </a:p>
                    <a:p>
                      <a:pPr lvl="0" algn="l">
                        <a:lnSpc>
                          <a:spcPct val="100000"/>
                        </a:lnSpc>
                        <a:spcBef>
                          <a:spcPts val="0"/>
                        </a:spcBef>
                        <a:spcAft>
                          <a:spcPts val="0"/>
                        </a:spcAft>
                        <a:buNone/>
                      </a:pPr>
                      <a:endParaRPr lang="en-US" sz="1200" b="0" i="0" u="none" strike="noStrike" noProof="0" dirty="0">
                        <a:solidFill>
                          <a:srgbClr val="000000"/>
                        </a:solidFill>
                        <a:latin typeface="Calibri"/>
                      </a:endParaRPr>
                    </a:p>
                    <a:p>
                      <a:pPr lvl="0" algn="l">
                        <a:lnSpc>
                          <a:spcPct val="100000"/>
                        </a:lnSpc>
                        <a:spcBef>
                          <a:spcPts val="0"/>
                        </a:spcBef>
                        <a:spcAft>
                          <a:spcPts val="0"/>
                        </a:spcAft>
                        <a:buNone/>
                      </a:pPr>
                      <a:r>
                        <a:rPr lang="en-US" sz="1600" b="1" i="0" u="none" strike="noStrike" noProof="0" dirty="0">
                          <a:solidFill>
                            <a:srgbClr val="000000"/>
                          </a:solidFill>
                          <a:latin typeface="Calibri"/>
                        </a:rPr>
                        <a:t>...</a:t>
                      </a:r>
                      <a:endParaRPr lang="en-US"/>
                    </a:p>
                  </a:txBody>
                  <a:tcPr/>
                </a:tc>
                <a:tc>
                  <a:txBody>
                    <a:bodyPr/>
                    <a:lstStyle/>
                    <a:p>
                      <a:pPr lvl="0" algn="l">
                        <a:lnSpc>
                          <a:spcPct val="100000"/>
                        </a:lnSpc>
                        <a:spcBef>
                          <a:spcPts val="0"/>
                        </a:spcBef>
                        <a:spcAft>
                          <a:spcPts val="0"/>
                        </a:spcAft>
                        <a:buNone/>
                      </a:pPr>
                      <a:r>
                        <a:rPr lang="en-US" sz="1600" b="1"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err="1">
                          <a:solidFill>
                            <a:srgbClr val="000000"/>
                          </a:solidFill>
                          <a:latin typeface="Calibri"/>
                        </a:rPr>
                        <a:t>generator_llm</a:t>
                      </a:r>
                      <a:r>
                        <a:rPr lang="en-US" sz="1200" b="0" i="0" u="none" strike="noStrike" noProof="0" dirty="0">
                          <a:solidFill>
                            <a:srgbClr val="000000"/>
                          </a:solidFill>
                          <a:latin typeface="Calibri"/>
                        </a:rPr>
                        <a:t> = </a:t>
                      </a:r>
                      <a:r>
                        <a:rPr lang="en-US" sz="1200" b="0" i="0" u="none" strike="noStrike" noProof="0" err="1">
                          <a:solidFill>
                            <a:srgbClr val="000000"/>
                          </a:solidFill>
                          <a:latin typeface="Calibri"/>
                        </a:rPr>
                        <a:t>ChatOpenAI</a:t>
                      </a:r>
                      <a:r>
                        <a:rPr lang="en-US" sz="1200" b="0" i="0" u="none" strike="noStrike" noProof="0" dirty="0">
                          <a:solidFill>
                            <a:srgbClr val="000000"/>
                          </a:solidFill>
                          <a:latin typeface="Calibri"/>
                        </a:rPr>
                        <a:t>(model=</a:t>
                      </a:r>
                      <a:r>
                        <a:rPr lang="en-US" sz="1200" b="0" i="0" u="none" strike="noStrike" noProof="0" err="1">
                          <a:solidFill>
                            <a:srgbClr val="000000"/>
                          </a:solidFill>
                          <a:latin typeface="Calibri"/>
                        </a:rPr>
                        <a:t>model_name</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err="1">
                          <a:solidFill>
                            <a:srgbClr val="000000"/>
                          </a:solidFill>
                          <a:latin typeface="Calibri"/>
                        </a:rPr>
                        <a:t>critic_llm</a:t>
                      </a:r>
                      <a:r>
                        <a:rPr lang="en-US" sz="1200" b="0" i="0" u="none" strike="noStrike" noProof="0" dirty="0">
                          <a:solidFill>
                            <a:srgbClr val="000000"/>
                          </a:solidFill>
                          <a:latin typeface="Calibri"/>
                        </a:rPr>
                        <a:t> = </a:t>
                      </a:r>
                      <a:r>
                        <a:rPr lang="en-US" sz="1200" b="0" i="0" u="none" strike="noStrike" noProof="0" err="1">
                          <a:solidFill>
                            <a:srgbClr val="000000"/>
                          </a:solidFill>
                          <a:latin typeface="Calibri"/>
                        </a:rPr>
                        <a:t>ChatOpenAI</a:t>
                      </a:r>
                      <a:r>
                        <a:rPr lang="en-US" sz="1200" b="0" i="0" u="none" strike="noStrike" noProof="0" dirty="0">
                          <a:solidFill>
                            <a:srgbClr val="000000"/>
                          </a:solidFill>
                          <a:latin typeface="Calibri"/>
                        </a:rPr>
                        <a:t>(model=</a:t>
                      </a:r>
                      <a:r>
                        <a:rPr lang="en-US" sz="1200" b="0" i="0" u="none" strike="noStrike" noProof="0" err="1">
                          <a:solidFill>
                            <a:srgbClr val="000000"/>
                          </a:solidFill>
                          <a:latin typeface="Calibri"/>
                        </a:rPr>
                        <a:t>model_name</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embeddings = </a:t>
                      </a:r>
                      <a:r>
                        <a:rPr lang="en-US" sz="1200" b="0" i="0" u="none" strike="noStrike" noProof="0" err="1">
                          <a:solidFill>
                            <a:srgbClr val="000000"/>
                          </a:solidFill>
                          <a:latin typeface="Calibri"/>
                        </a:rPr>
                        <a:t>OpenAIEmbeddings</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endParaRPr lang="en-US" sz="1800" b="0" i="0" u="none" strike="noStrike" noProof="0" dirty="0">
                        <a:solidFill>
                          <a:srgbClr val="000000"/>
                        </a:solidFill>
                        <a:latin typeface="Calibri"/>
                      </a:endParaRPr>
                    </a:p>
                    <a:p>
                      <a:pPr lvl="0" algn="l">
                        <a:lnSpc>
                          <a:spcPct val="100000"/>
                        </a:lnSpc>
                        <a:spcBef>
                          <a:spcPts val="0"/>
                        </a:spcBef>
                        <a:spcAft>
                          <a:spcPts val="0"/>
                        </a:spcAft>
                        <a:buNone/>
                      </a:pPr>
                      <a:r>
                        <a:rPr lang="en-US" sz="1200" b="0" i="0" u="none" strike="noStrike" noProof="0" dirty="0">
                          <a:solidFill>
                            <a:srgbClr val="000000"/>
                          </a:solidFill>
                          <a:latin typeface="Calibri"/>
                        </a:rPr>
                        <a:t>generator = </a:t>
                      </a:r>
                      <a:r>
                        <a:rPr lang="en-US" sz="1200" b="0" i="0" u="none" strike="noStrike" noProof="0" err="1">
                          <a:solidFill>
                            <a:srgbClr val="000000"/>
                          </a:solidFill>
                          <a:latin typeface="Calibri"/>
                        </a:rPr>
                        <a:t>TestsetGenerator.from_langchain</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a:t>
                      </a:r>
                      <a:r>
                        <a:rPr lang="en-US" sz="1200" b="0" i="0" u="none" strike="noStrike" noProof="0" err="1">
                          <a:solidFill>
                            <a:srgbClr val="000000"/>
                          </a:solidFill>
                          <a:latin typeface="Calibri"/>
                        </a:rPr>
                        <a:t>generator_llm</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a:t>
                      </a:r>
                      <a:r>
                        <a:rPr lang="en-US" sz="1200" b="0" i="0" u="none" strike="noStrike" noProof="0" err="1">
                          <a:solidFill>
                            <a:srgbClr val="000000"/>
                          </a:solidFill>
                          <a:latin typeface="Calibri"/>
                        </a:rPr>
                        <a:t>critic_llm</a:t>
                      </a: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embeddings</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endParaRPr lang="en-US" sz="1800" b="0" i="0" u="none" strike="noStrike" noProof="0" dirty="0">
                        <a:solidFill>
                          <a:srgbClr val="000000"/>
                        </a:solidFill>
                        <a:latin typeface="Calibri"/>
                      </a:endParaRPr>
                    </a:p>
                    <a:p>
                      <a:pPr lvl="0" algn="l">
                        <a:lnSpc>
                          <a:spcPct val="100000"/>
                        </a:lnSpc>
                        <a:spcBef>
                          <a:spcPts val="0"/>
                        </a:spcBef>
                        <a:spcAft>
                          <a:spcPts val="0"/>
                        </a:spcAft>
                        <a:buNone/>
                      </a:pPr>
                      <a:r>
                        <a:rPr lang="en-US" sz="1200" b="1" i="0" u="none" strike="noStrike" noProof="0" dirty="0">
                          <a:solidFill>
                            <a:srgbClr val="000000"/>
                          </a:solidFill>
                          <a:latin typeface="Calibri"/>
                        </a:rPr>
                        <a:t># Change resulting question type distribution</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distributions = {</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simple: 0.3,</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a:t>
                      </a:r>
                      <a:r>
                        <a:rPr lang="en-US" sz="1200" b="0" i="0" u="none" strike="noStrike" noProof="0" err="1">
                          <a:solidFill>
                            <a:srgbClr val="000000"/>
                          </a:solidFill>
                          <a:latin typeface="Calibri"/>
                        </a:rPr>
                        <a:t>multi_context</a:t>
                      </a:r>
                      <a:r>
                        <a:rPr lang="en-US" sz="1200" b="0" i="0" u="none" strike="noStrike" noProof="0" dirty="0">
                          <a:solidFill>
                            <a:srgbClr val="000000"/>
                          </a:solidFill>
                          <a:latin typeface="Calibri"/>
                        </a:rPr>
                        <a:t>: 0.2,</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    reasoning: 0.5</a:t>
                      </a:r>
                      <a:endParaRPr lang="en-US"/>
                    </a:p>
                    <a:p>
                      <a:pPr lvl="0" algn="l">
                        <a:lnSpc>
                          <a:spcPct val="100000"/>
                        </a:lnSpc>
                        <a:spcBef>
                          <a:spcPts val="0"/>
                        </a:spcBef>
                        <a:spcAft>
                          <a:spcPts val="0"/>
                        </a:spcAft>
                        <a:buNone/>
                      </a:pPr>
                      <a:r>
                        <a:rPr lang="en-US" sz="1200" b="0" i="0" u="none" strike="noStrike" noProof="0" dirty="0">
                          <a:solidFill>
                            <a:srgbClr val="000000"/>
                          </a:solidFill>
                          <a:latin typeface="Calibri"/>
                        </a:rPr>
                        <a:t>}</a:t>
                      </a:r>
                      <a:endParaRPr lang="en-US"/>
                    </a:p>
                    <a:p>
                      <a:pPr lvl="0" algn="l">
                        <a:lnSpc>
                          <a:spcPct val="100000"/>
                        </a:lnSpc>
                        <a:spcBef>
                          <a:spcPts val="0"/>
                        </a:spcBef>
                        <a:spcAft>
                          <a:spcPts val="0"/>
                        </a:spcAft>
                        <a:buNone/>
                      </a:pPr>
                      <a:endParaRPr lang="en-US" sz="1800" b="0" i="0" u="none" strike="noStrike" noProof="0" dirty="0">
                        <a:solidFill>
                          <a:srgbClr val="000000"/>
                        </a:solidFill>
                        <a:latin typeface="Calibri"/>
                      </a:endParaRPr>
                    </a:p>
                    <a:p>
                      <a:pPr lvl="0" algn="l">
                        <a:lnSpc>
                          <a:spcPct val="100000"/>
                        </a:lnSpc>
                        <a:spcBef>
                          <a:spcPts val="0"/>
                        </a:spcBef>
                        <a:spcAft>
                          <a:spcPts val="0"/>
                        </a:spcAft>
                        <a:buNone/>
                      </a:pPr>
                      <a:r>
                        <a:rPr lang="en-US" sz="1200" b="1" i="0" u="none" strike="noStrike" noProof="0" dirty="0">
                          <a:solidFill>
                            <a:srgbClr val="000000"/>
                          </a:solidFill>
                          <a:latin typeface="Calibri"/>
                        </a:rPr>
                        <a:t># generate </a:t>
                      </a:r>
                      <a:r>
                        <a:rPr lang="en-US" sz="1200" b="1" i="0" u="none" strike="noStrike" noProof="0" err="1">
                          <a:solidFill>
                            <a:srgbClr val="000000"/>
                          </a:solidFill>
                          <a:latin typeface="Calibri"/>
                        </a:rPr>
                        <a:t>testset</a:t>
                      </a:r>
                      <a:endParaRPr lang="en-US" sz="1200" b="1" i="0" u="none" strike="noStrike" noProof="0">
                        <a:solidFill>
                          <a:srgbClr val="000000"/>
                        </a:solidFill>
                        <a:latin typeface="Calibri"/>
                      </a:endParaRPr>
                    </a:p>
                    <a:p>
                      <a:pPr lvl="0" algn="l">
                        <a:lnSpc>
                          <a:spcPct val="100000"/>
                        </a:lnSpc>
                        <a:spcBef>
                          <a:spcPts val="0"/>
                        </a:spcBef>
                        <a:spcAft>
                          <a:spcPts val="0"/>
                        </a:spcAft>
                        <a:buNone/>
                      </a:pPr>
                      <a:r>
                        <a:rPr lang="en-US" sz="1200" b="0" i="0" u="none" strike="noStrike" noProof="0" err="1">
                          <a:solidFill>
                            <a:srgbClr val="000000"/>
                          </a:solidFill>
                          <a:latin typeface="Calibri"/>
                        </a:rPr>
                        <a:t>testset</a:t>
                      </a:r>
                      <a:r>
                        <a:rPr lang="en-US" sz="1200" b="0" i="0" u="none" strike="noStrike" noProof="0" dirty="0">
                          <a:solidFill>
                            <a:srgbClr val="000000"/>
                          </a:solidFill>
                          <a:latin typeface="Calibri"/>
                        </a:rPr>
                        <a:t> = </a:t>
                      </a:r>
                      <a:r>
                        <a:rPr lang="en-US" sz="1200" b="0" i="0" u="none" strike="noStrike" noProof="0" err="1">
                          <a:solidFill>
                            <a:srgbClr val="000000"/>
                          </a:solidFill>
                          <a:latin typeface="Calibri"/>
                        </a:rPr>
                        <a:t>generator.generate_with_langchain_docs</a:t>
                      </a:r>
                      <a:r>
                        <a:rPr lang="en-US" sz="1200" b="0" i="0" u="none" strike="noStrike" noProof="0" dirty="0">
                          <a:solidFill>
                            <a:srgbClr val="000000"/>
                          </a:solidFill>
                          <a:latin typeface="Calibri"/>
                        </a:rPr>
                        <a:t>(documents, </a:t>
                      </a:r>
                      <a:r>
                        <a:rPr lang="en-US" sz="1200" b="0" i="0" u="none" strike="noStrike" noProof="0" err="1">
                          <a:solidFill>
                            <a:srgbClr val="000000"/>
                          </a:solidFill>
                          <a:latin typeface="Calibri"/>
                        </a:rPr>
                        <a:t>test_size</a:t>
                      </a:r>
                      <a:r>
                        <a:rPr lang="en-US" sz="1200" b="0" i="0" u="none" strike="noStrike" noProof="0" dirty="0">
                          <a:solidFill>
                            <a:srgbClr val="000000"/>
                          </a:solidFill>
                          <a:latin typeface="Calibri"/>
                        </a:rPr>
                        <a:t>=5, distributions=distributions)</a:t>
                      </a:r>
                      <a:endParaRPr lang="en-US"/>
                    </a:p>
                    <a:p>
                      <a:pPr lvl="0" algn="l">
                        <a:lnSpc>
                          <a:spcPct val="100000"/>
                        </a:lnSpc>
                        <a:spcBef>
                          <a:spcPts val="0"/>
                        </a:spcBef>
                        <a:spcAft>
                          <a:spcPts val="0"/>
                        </a:spcAft>
                        <a:buNone/>
                      </a:pPr>
                      <a:endParaRPr lang="en-US" sz="1800" b="0" i="0" u="none" strike="noStrike" noProof="0" dirty="0">
                        <a:solidFill>
                          <a:srgbClr val="000000"/>
                        </a:solidFill>
                        <a:latin typeface="Calibri"/>
                      </a:endParaRPr>
                    </a:p>
                    <a:p>
                      <a:pPr lvl="0" algn="l">
                        <a:lnSpc>
                          <a:spcPct val="100000"/>
                        </a:lnSpc>
                        <a:spcBef>
                          <a:spcPts val="0"/>
                        </a:spcBef>
                        <a:spcAft>
                          <a:spcPts val="0"/>
                        </a:spcAft>
                        <a:buNone/>
                      </a:pPr>
                      <a:r>
                        <a:rPr lang="en-US" sz="1200" b="1" i="0" u="none" strike="noStrike" noProof="0" dirty="0">
                          <a:solidFill>
                            <a:srgbClr val="000000"/>
                          </a:solidFill>
                          <a:latin typeface="Calibri"/>
                        </a:rPr>
                        <a:t># Export to Pandas</a:t>
                      </a:r>
                      <a:endParaRPr lang="en-US"/>
                    </a:p>
                    <a:p>
                      <a:pPr marL="0" lvl="0" indent="0" algn="l">
                        <a:lnSpc>
                          <a:spcPct val="100000"/>
                        </a:lnSpc>
                        <a:buNone/>
                      </a:pPr>
                      <a:r>
                        <a:rPr lang="en-US" sz="1200" b="0" i="0" u="none" strike="noStrike" noProof="0" err="1">
                          <a:solidFill>
                            <a:srgbClr val="000000"/>
                          </a:solidFill>
                          <a:latin typeface="Calibri"/>
                        </a:rPr>
                        <a:t>testset.to_pandas</a:t>
                      </a:r>
                      <a:r>
                        <a:rPr lang="en-US" sz="1200" b="0" i="0" u="none" strike="noStrike" noProof="0" dirty="0">
                          <a:solidFill>
                            <a:srgbClr val="000000"/>
                          </a:solidFill>
                          <a:latin typeface="Calibri"/>
                        </a:rPr>
                        <a:t>()</a:t>
                      </a:r>
                      <a:endParaRPr lang="en-US"/>
                    </a:p>
                  </a:txBody>
                  <a:tcPr/>
                </a:tc>
                <a:tc>
                  <a:txBody>
                    <a:bodyPr/>
                    <a:lstStyle/>
                    <a:p>
                      <a:endParaRPr lang="en-US"/>
                    </a:p>
                  </a:txBody>
                  <a:tcPr/>
                </a:tc>
                <a:extLst>
                  <a:ext uri="{0D108BD9-81ED-4DB2-BD59-A6C34878D82A}">
                    <a16:rowId xmlns:a16="http://schemas.microsoft.com/office/drawing/2014/main" val="4268631645"/>
                  </a:ext>
                </a:extLst>
              </a:tr>
            </a:tbl>
          </a:graphicData>
        </a:graphic>
      </p:graphicFrame>
      <p:pic>
        <p:nvPicPr>
          <p:cNvPr id="7" name="Picture 6" descr="A white rectangular box with black text&#10;&#10;Description automatically generated">
            <a:extLst>
              <a:ext uri="{FF2B5EF4-FFF2-40B4-BE49-F238E27FC236}">
                <a16:creationId xmlns:a16="http://schemas.microsoft.com/office/drawing/2014/main" id="{42DAC14B-0DCF-A6ED-795D-52B26A5353CF}"/>
              </a:ext>
            </a:extLst>
          </p:cNvPr>
          <p:cNvPicPr>
            <a:picLocks noChangeAspect="1"/>
          </p:cNvPicPr>
          <p:nvPr/>
        </p:nvPicPr>
        <p:blipFill>
          <a:blip r:embed="rId2"/>
          <a:stretch>
            <a:fillRect/>
          </a:stretch>
        </p:blipFill>
        <p:spPr>
          <a:xfrm>
            <a:off x="7604629" y="1155290"/>
            <a:ext cx="4148004" cy="4633452"/>
          </a:xfrm>
          <a:prstGeom prst="rect">
            <a:avLst/>
          </a:prstGeom>
          <a:ln>
            <a:solidFill>
              <a:schemeClr val="tx1"/>
            </a:solidFill>
          </a:ln>
        </p:spPr>
      </p:pic>
    </p:spTree>
    <p:extLst>
      <p:ext uri="{BB962C8B-B14F-4D97-AF65-F5344CB8AC3E}">
        <p14:creationId xmlns:p14="http://schemas.microsoft.com/office/powerpoint/2010/main" val="26014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4F666D-14D4-9ED1-4B55-7B6C2C040F41}"/>
              </a:ext>
            </a:extLst>
          </p:cNvPr>
          <p:cNvSpPr txBox="1">
            <a:spLocks/>
          </p:cNvSpPr>
          <p:nvPr/>
        </p:nvSpPr>
        <p:spPr bwMode="gray">
          <a:xfrm>
            <a:off x="400650" y="28502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Metrics Driven Development - Monitoring</a:t>
            </a:r>
            <a:endParaRPr lang="en-US">
              <a:latin typeface="Open Sans"/>
              <a:ea typeface="Open Sans"/>
              <a:cs typeface="Open Sans"/>
            </a:endParaRPr>
          </a:p>
        </p:txBody>
      </p:sp>
      <p:sp>
        <p:nvSpPr>
          <p:cNvPr id="4" name="TextBox 3">
            <a:extLst>
              <a:ext uri="{FF2B5EF4-FFF2-40B4-BE49-F238E27FC236}">
                <a16:creationId xmlns:a16="http://schemas.microsoft.com/office/drawing/2014/main" id="{E2DF8993-73DD-48E3-A43D-67EA6316D4C0}"/>
              </a:ext>
            </a:extLst>
          </p:cNvPr>
          <p:cNvSpPr txBox="1"/>
          <p:nvPr/>
        </p:nvSpPr>
        <p:spPr>
          <a:xfrm>
            <a:off x="310352" y="650729"/>
            <a:ext cx="11228884" cy="523220"/>
          </a:xfrm>
          <a:prstGeom prst="rect">
            <a:avLst/>
          </a:prstGeom>
          <a:noFill/>
        </p:spPr>
        <p:txBody>
          <a:bodyPr wrap="square">
            <a:spAutoFit/>
          </a:bodyPr>
          <a:lstStyle/>
          <a:p>
            <a:r>
              <a:rPr lang="en-US" sz="1400">
                <a:solidFill>
                  <a:srgbClr val="0F172A"/>
                </a:solidFill>
                <a:ea typeface="+mn-lt"/>
                <a:cs typeface="+mn-lt"/>
              </a:rPr>
              <a:t>Monitoring allows you to gain valuable and actionable insights from production data points, facilitating the continuous improvement of the quality of your LLM application.</a:t>
            </a:r>
          </a:p>
        </p:txBody>
      </p:sp>
      <p:cxnSp>
        <p:nvCxnSpPr>
          <p:cNvPr id="2" name="Straight Arrow Connector 1">
            <a:extLst>
              <a:ext uri="{FF2B5EF4-FFF2-40B4-BE49-F238E27FC236}">
                <a16:creationId xmlns:a16="http://schemas.microsoft.com/office/drawing/2014/main" id="{75FF3CB7-F302-755F-CD6B-D60959A258EF}"/>
              </a:ext>
            </a:extLst>
          </p:cNvPr>
          <p:cNvCxnSpPr/>
          <p:nvPr/>
        </p:nvCxnSpPr>
        <p:spPr>
          <a:xfrm>
            <a:off x="886120" y="1356102"/>
            <a:ext cx="1029407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37D5B7F-877B-0BCE-F570-4E9788532D73}"/>
              </a:ext>
            </a:extLst>
          </p:cNvPr>
          <p:cNvSpPr/>
          <p:nvPr/>
        </p:nvSpPr>
        <p:spPr>
          <a:xfrm>
            <a:off x="562466" y="1449365"/>
            <a:ext cx="11067068" cy="9238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809070-4159-9E7A-57C5-F0D6B6CD4C4A}"/>
              </a:ext>
            </a:extLst>
          </p:cNvPr>
          <p:cNvSpPr txBox="1"/>
          <p:nvPr/>
        </p:nvSpPr>
        <p:spPr>
          <a:xfrm>
            <a:off x="4709716" y="1016429"/>
            <a:ext cx="1802096" cy="369332"/>
          </a:xfrm>
          <a:prstGeom prst="rect">
            <a:avLst/>
          </a:prstGeom>
          <a:noFill/>
        </p:spPr>
        <p:txBody>
          <a:bodyPr wrap="none" rtlCol="0">
            <a:spAutoFit/>
          </a:bodyPr>
          <a:lstStyle/>
          <a:p>
            <a:r>
              <a:rPr lang="en-US" i="1">
                <a:latin typeface="Open Sans" panose="020B0606030504020204" pitchFamily="34" charset="0"/>
                <a:ea typeface="Open Sans" panose="020B0606030504020204" pitchFamily="34" charset="0"/>
                <a:cs typeface="Open Sans" panose="020B0606030504020204" pitchFamily="34" charset="0"/>
              </a:rPr>
              <a:t>Why Monitoring</a:t>
            </a:r>
          </a:p>
        </p:txBody>
      </p:sp>
      <p:sp>
        <p:nvSpPr>
          <p:cNvPr id="9" name="TextBox 8">
            <a:extLst>
              <a:ext uri="{FF2B5EF4-FFF2-40B4-BE49-F238E27FC236}">
                <a16:creationId xmlns:a16="http://schemas.microsoft.com/office/drawing/2014/main" id="{D53B1727-1521-61DA-07F5-B6AD28891931}"/>
              </a:ext>
            </a:extLst>
          </p:cNvPr>
          <p:cNvSpPr txBox="1"/>
          <p:nvPr/>
        </p:nvSpPr>
        <p:spPr>
          <a:xfrm>
            <a:off x="699940" y="1479023"/>
            <a:ext cx="10929594" cy="893834"/>
          </a:xfrm>
          <a:prstGeom prst="rect">
            <a:avLst/>
          </a:prstGeom>
          <a:noFill/>
        </p:spPr>
        <p:txBody>
          <a:bodyPr wrap="square" lIns="91440" tIns="45720" rIns="91440" bIns="45720" anchor="t">
            <a:spAutoFit/>
          </a:bodyPr>
          <a:lstStyle/>
          <a:p>
            <a:pPr marL="171450" indent="-171450">
              <a:lnSpc>
                <a:spcPct val="150000"/>
              </a:lnSpc>
              <a:buFont typeface="Wingdings" panose="05000000000000000000" pitchFamily="2" charset="2"/>
              <a:buChar char="§"/>
            </a:pPr>
            <a:r>
              <a:rPr lang="en-US" sz="1200" dirty="0">
                <a:solidFill>
                  <a:srgbClr val="0F172A"/>
                </a:solidFill>
                <a:latin typeface="Open Sans"/>
                <a:ea typeface="Open Sans"/>
                <a:cs typeface="Open Sans"/>
              </a:rPr>
              <a:t>E</a:t>
            </a:r>
            <a:r>
              <a:rPr lang="en-US" sz="1200" b="0" i="0" dirty="0">
                <a:solidFill>
                  <a:srgbClr val="0F172A"/>
                </a:solidFill>
                <a:effectLst/>
                <a:latin typeface="Open Sans"/>
                <a:ea typeface="Open Sans"/>
                <a:cs typeface="Open Sans"/>
              </a:rPr>
              <a:t>nsures the distribution of your production dataset remains </a:t>
            </a:r>
            <a:r>
              <a:rPr lang="en-US" sz="1200" b="1" i="0" dirty="0">
                <a:solidFill>
                  <a:srgbClr val="0F172A"/>
                </a:solidFill>
                <a:effectLst/>
                <a:latin typeface="Open Sans"/>
                <a:ea typeface="Open Sans"/>
                <a:cs typeface="Open Sans"/>
              </a:rPr>
              <a:t>consistent</a:t>
            </a:r>
            <a:r>
              <a:rPr lang="en-US" sz="1200" b="0" i="0" dirty="0">
                <a:solidFill>
                  <a:srgbClr val="0F172A"/>
                </a:solidFill>
                <a:effectLst/>
                <a:latin typeface="Open Sans"/>
                <a:ea typeface="Open Sans"/>
                <a:cs typeface="Open Sans"/>
              </a:rPr>
              <a:t> with the test set.</a:t>
            </a:r>
          </a:p>
          <a:p>
            <a:pPr marL="171450" indent="-171450">
              <a:lnSpc>
                <a:spcPct val="150000"/>
              </a:lnSpc>
              <a:buFont typeface="Wingdings" panose="05000000000000000000" pitchFamily="2" charset="2"/>
              <a:buChar char="§"/>
            </a:pPr>
            <a:r>
              <a:rPr lang="en-US" sz="1200" dirty="0">
                <a:solidFill>
                  <a:srgbClr val="0F172A"/>
                </a:solidFill>
                <a:latin typeface="Open Sans"/>
                <a:ea typeface="Open Sans"/>
                <a:cs typeface="Open Sans"/>
              </a:rPr>
              <a:t>E</a:t>
            </a:r>
            <a:r>
              <a:rPr lang="en-US" sz="1200" b="0" i="0" dirty="0">
                <a:solidFill>
                  <a:srgbClr val="0F172A"/>
                </a:solidFill>
                <a:effectLst/>
                <a:latin typeface="Open Sans"/>
                <a:ea typeface="Open Sans"/>
                <a:cs typeface="Open Sans"/>
              </a:rPr>
              <a:t>ffectively </a:t>
            </a:r>
            <a:r>
              <a:rPr lang="en-US" sz="1200" b="1" i="0" dirty="0">
                <a:solidFill>
                  <a:srgbClr val="0F172A"/>
                </a:solidFill>
                <a:effectLst/>
                <a:latin typeface="Open Sans"/>
                <a:ea typeface="Open Sans"/>
                <a:cs typeface="Open Sans"/>
              </a:rPr>
              <a:t>identifies</a:t>
            </a:r>
            <a:r>
              <a:rPr lang="en-US" sz="1200" b="0" i="0" dirty="0">
                <a:solidFill>
                  <a:srgbClr val="0F172A"/>
                </a:solidFill>
                <a:effectLst/>
                <a:latin typeface="Open Sans"/>
                <a:ea typeface="Open Sans"/>
                <a:cs typeface="Open Sans"/>
              </a:rPr>
              <a:t> areas that require attention in the RAG pipeline to improve its performance.</a:t>
            </a:r>
          </a:p>
          <a:p>
            <a:pPr marL="171450" indent="-171450">
              <a:lnSpc>
                <a:spcPct val="150000"/>
              </a:lnSpc>
              <a:buFont typeface="Wingdings" panose="05000000000000000000" pitchFamily="2" charset="2"/>
              <a:buChar char="§"/>
            </a:pPr>
            <a:r>
              <a:rPr lang="en-US" sz="1200" dirty="0">
                <a:solidFill>
                  <a:srgbClr val="0F172A"/>
                </a:solidFill>
                <a:latin typeface="Open Sans"/>
                <a:ea typeface="Open Sans"/>
                <a:cs typeface="Open Sans"/>
              </a:rPr>
              <a:t>C</a:t>
            </a:r>
            <a:r>
              <a:rPr lang="en-US" sz="1200" b="0" i="0" dirty="0">
                <a:solidFill>
                  <a:srgbClr val="0F172A"/>
                </a:solidFill>
                <a:effectLst/>
                <a:latin typeface="Open Sans"/>
                <a:ea typeface="Open Sans"/>
                <a:cs typeface="Open Sans"/>
              </a:rPr>
              <a:t>onstructs </a:t>
            </a:r>
            <a:r>
              <a:rPr lang="en-US" sz="1200" b="1" i="0" dirty="0">
                <a:solidFill>
                  <a:srgbClr val="0F172A"/>
                </a:solidFill>
                <a:effectLst/>
                <a:latin typeface="Open Sans"/>
                <a:ea typeface="Open Sans"/>
                <a:cs typeface="Open Sans"/>
              </a:rPr>
              <a:t>custom, smaller, more cost-effective, and faster </a:t>
            </a:r>
            <a:r>
              <a:rPr lang="en-US" sz="1200" b="0" i="0" dirty="0">
                <a:solidFill>
                  <a:srgbClr val="0F172A"/>
                </a:solidFill>
                <a:effectLst/>
                <a:latin typeface="Open Sans"/>
                <a:ea typeface="Open Sans"/>
                <a:cs typeface="Open Sans"/>
              </a:rPr>
              <a:t>models for evaluation and advanced test set generation.</a:t>
            </a:r>
            <a:endParaRPr lang="en-US" sz="1200" dirty="0">
              <a:latin typeface="Open Sans"/>
              <a:ea typeface="Open Sans"/>
              <a:cs typeface="Open Sans"/>
            </a:endParaRPr>
          </a:p>
        </p:txBody>
      </p:sp>
    </p:spTree>
    <p:extLst>
      <p:ext uri="{BB962C8B-B14F-4D97-AF65-F5344CB8AC3E}">
        <p14:creationId xmlns:p14="http://schemas.microsoft.com/office/powerpoint/2010/main" val="3015930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85DAE-F601-5C91-F516-D17E7C01777A}"/>
              </a:ext>
            </a:extLst>
          </p:cNvPr>
          <p:cNvSpPr txBox="1">
            <a:spLocks/>
          </p:cNvSpPr>
          <p:nvPr/>
        </p:nvSpPr>
        <p:spPr bwMode="gray">
          <a:xfrm>
            <a:off x="400650" y="28502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dirty="0">
                <a:solidFill>
                  <a:srgbClr val="000000"/>
                </a:solidFill>
                <a:latin typeface="Open Sans"/>
                <a:ea typeface="Open Sans"/>
                <a:cs typeface="Open Sans"/>
              </a:rPr>
              <a:t>Assignment</a:t>
            </a:r>
            <a:endParaRPr lang="en-US" dirty="0"/>
          </a:p>
        </p:txBody>
      </p:sp>
      <p:sp>
        <p:nvSpPr>
          <p:cNvPr id="10" name="TextBox 9">
            <a:extLst>
              <a:ext uri="{FF2B5EF4-FFF2-40B4-BE49-F238E27FC236}">
                <a16:creationId xmlns:a16="http://schemas.microsoft.com/office/drawing/2014/main" id="{E9E3EFC3-CAA1-2A77-704D-25F63E8D9B39}"/>
              </a:ext>
            </a:extLst>
          </p:cNvPr>
          <p:cNvSpPr txBox="1"/>
          <p:nvPr/>
        </p:nvSpPr>
        <p:spPr>
          <a:xfrm>
            <a:off x="562466" y="650729"/>
            <a:ext cx="11228884" cy="1323439"/>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pPr marL="342900" indent="-342900">
              <a:buAutoNum type="arabicPeriod"/>
            </a:pPr>
            <a:r>
              <a:rPr lang="en-US" sz="2000">
                <a:solidFill>
                  <a:schemeClr val="tx1"/>
                </a:solidFill>
                <a:latin typeface="Calibri"/>
                <a:ea typeface="Open Sans"/>
                <a:cs typeface="Open Sans"/>
              </a:rPr>
              <a:t>Create RAG (Retrieval Augmented Generation) app in Python that can let you query/chat with your PDFs/Text Files using generative AI.</a:t>
            </a:r>
          </a:p>
          <a:p>
            <a:pPr marL="342900" indent="-342900">
              <a:buAutoNum type="arabicPeriod"/>
            </a:pPr>
            <a:r>
              <a:rPr lang="en-US" sz="2000">
                <a:solidFill>
                  <a:schemeClr val="tx1"/>
                </a:solidFill>
                <a:latin typeface="Calibri"/>
                <a:ea typeface="Open Sans"/>
                <a:cs typeface="Open Sans"/>
              </a:rPr>
              <a:t>Create Synthetic Test Data for the same document.</a:t>
            </a:r>
          </a:p>
          <a:p>
            <a:pPr marL="342900" indent="-342900">
              <a:buAutoNum type="arabicPeriod"/>
            </a:pPr>
            <a:r>
              <a:rPr lang="en-US" sz="2000">
                <a:solidFill>
                  <a:schemeClr val="tx1"/>
                </a:solidFill>
                <a:latin typeface="Calibri"/>
                <a:ea typeface="Open Sans"/>
                <a:cs typeface="Open Sans"/>
              </a:rPr>
              <a:t>Evaluate the RAG responses using Synthetic Test Data and RAGAS metrics.</a:t>
            </a:r>
          </a:p>
        </p:txBody>
      </p:sp>
      <p:sp>
        <p:nvSpPr>
          <p:cNvPr id="2" name="Title 2">
            <a:extLst>
              <a:ext uri="{FF2B5EF4-FFF2-40B4-BE49-F238E27FC236}">
                <a16:creationId xmlns:a16="http://schemas.microsoft.com/office/drawing/2014/main" id="{8B97E861-8052-503A-BBE3-1BBBABCD846C}"/>
              </a:ext>
            </a:extLst>
          </p:cNvPr>
          <p:cNvSpPr txBox="1">
            <a:spLocks/>
          </p:cNvSpPr>
          <p:nvPr/>
        </p:nvSpPr>
        <p:spPr bwMode="gray">
          <a:xfrm>
            <a:off x="400650" y="2168932"/>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a:rPr>
              <a:t>Python Packages</a:t>
            </a:r>
            <a:endParaRPr lang="en-US"/>
          </a:p>
        </p:txBody>
      </p:sp>
      <p:sp>
        <p:nvSpPr>
          <p:cNvPr id="4" name="TextBox 3">
            <a:extLst>
              <a:ext uri="{FF2B5EF4-FFF2-40B4-BE49-F238E27FC236}">
                <a16:creationId xmlns:a16="http://schemas.microsoft.com/office/drawing/2014/main" id="{FEB25788-E3CB-7227-A1E9-DAA4EF6A66F9}"/>
              </a:ext>
            </a:extLst>
          </p:cNvPr>
          <p:cNvSpPr txBox="1"/>
          <p:nvPr/>
        </p:nvSpPr>
        <p:spPr>
          <a:xfrm>
            <a:off x="475786" y="2729396"/>
            <a:ext cx="11240428" cy="3477875"/>
          </a:xfrm>
          <a:prstGeom prst="rect">
            <a:avLst/>
          </a:prstGeom>
          <a:noFill/>
        </p:spPr>
        <p:txBody>
          <a:bodyPr wrap="square" lIns="91440" tIns="45720" rIns="91440" bIns="45720" rtlCol="0" anchor="t">
            <a:spAutoFit/>
          </a:bodyPr>
          <a:lstStyle/>
          <a:p>
            <a:pPr marL="342900" indent="-342900">
              <a:buFont typeface="Arial"/>
              <a:buChar char="•"/>
            </a:pPr>
            <a:r>
              <a:rPr lang="en-US" sz="2000">
                <a:latin typeface="Calibri"/>
                <a:ea typeface="Open Sans"/>
                <a:cs typeface="Open Sans"/>
              </a:rPr>
              <a:t>ragas==0.1.10</a:t>
            </a:r>
            <a:endParaRPr lang="en-US" sz="2000">
              <a:latin typeface="Calibri"/>
              <a:ea typeface="Calibri"/>
              <a:cs typeface="Calibri"/>
            </a:endParaRPr>
          </a:p>
          <a:p>
            <a:pPr marL="342900" indent="-342900">
              <a:buFont typeface="Arial"/>
              <a:buChar char="•"/>
            </a:pPr>
            <a:r>
              <a:rPr lang="en-US" sz="2000" err="1">
                <a:latin typeface="Calibri"/>
                <a:ea typeface="Open Sans"/>
                <a:cs typeface="Open Sans"/>
              </a:rPr>
              <a:t>openai</a:t>
            </a:r>
            <a:r>
              <a:rPr lang="en-US" sz="2000">
                <a:latin typeface="Calibri"/>
                <a:ea typeface="Open Sans"/>
                <a:cs typeface="Open Sans"/>
              </a:rPr>
              <a:t>==1.31.1</a:t>
            </a:r>
          </a:p>
          <a:p>
            <a:pPr marL="342900" indent="-342900">
              <a:buFont typeface="Arial"/>
              <a:buChar char="•"/>
            </a:pPr>
            <a:r>
              <a:rPr lang="en-US" sz="2000">
                <a:latin typeface="Calibri"/>
                <a:ea typeface="Open Sans"/>
                <a:cs typeface="Open Sans"/>
              </a:rPr>
              <a:t>transformers==4.44.2</a:t>
            </a:r>
          </a:p>
          <a:p>
            <a:pPr marL="342900" indent="-342900">
              <a:buFont typeface="Arial"/>
              <a:buChar char="•"/>
            </a:pPr>
            <a:r>
              <a:rPr lang="en-US" sz="2000">
                <a:latin typeface="Calibri"/>
                <a:ea typeface="Open Sans"/>
                <a:cs typeface="Open Sans"/>
              </a:rPr>
              <a:t>pandas==2.2.2</a:t>
            </a:r>
          </a:p>
          <a:p>
            <a:pPr marL="342900" indent="-342900">
              <a:buFont typeface="Arial"/>
              <a:buChar char="•"/>
            </a:pPr>
            <a:r>
              <a:rPr lang="en-US" sz="2000" err="1">
                <a:latin typeface="Calibri"/>
                <a:ea typeface="Open Sans"/>
                <a:cs typeface="Open Sans"/>
              </a:rPr>
              <a:t>langchain</a:t>
            </a:r>
            <a:r>
              <a:rPr lang="en-US" sz="2000">
                <a:latin typeface="Calibri"/>
                <a:ea typeface="Open Sans"/>
                <a:cs typeface="Open Sans"/>
              </a:rPr>
              <a:t>==0.2.2</a:t>
            </a:r>
          </a:p>
          <a:p>
            <a:pPr marL="342900" indent="-342900">
              <a:buFont typeface="Arial"/>
              <a:buChar char="•"/>
            </a:pPr>
            <a:r>
              <a:rPr lang="en-US" sz="2000" err="1">
                <a:latin typeface="Calibri"/>
                <a:ea typeface="Open Sans"/>
                <a:cs typeface="Open Sans"/>
              </a:rPr>
              <a:t>langchain-openai</a:t>
            </a:r>
            <a:r>
              <a:rPr lang="en-US" sz="2000">
                <a:latin typeface="Calibri"/>
                <a:ea typeface="Open Sans"/>
                <a:cs typeface="Open Sans"/>
              </a:rPr>
              <a:t>==0.1.8</a:t>
            </a:r>
          </a:p>
          <a:p>
            <a:pPr marL="342900" indent="-342900">
              <a:buFont typeface="Arial"/>
              <a:buChar char="•"/>
            </a:pPr>
            <a:r>
              <a:rPr lang="en-US" sz="2000" err="1">
                <a:latin typeface="Calibri"/>
                <a:ea typeface="Open Sans"/>
                <a:cs typeface="Open Sans"/>
              </a:rPr>
              <a:t>langchain</a:t>
            </a:r>
            <a:r>
              <a:rPr lang="en-US" sz="2000">
                <a:latin typeface="Calibri"/>
                <a:ea typeface="Open Sans"/>
                <a:cs typeface="Open Sans"/>
              </a:rPr>
              <a:t>-community==0.2.3</a:t>
            </a:r>
          </a:p>
          <a:p>
            <a:pPr marL="342900" indent="-342900">
              <a:buFont typeface="Arial"/>
              <a:buChar char="•"/>
            </a:pPr>
            <a:r>
              <a:rPr lang="en-US" sz="2000" err="1">
                <a:latin typeface="Calibri"/>
                <a:ea typeface="Open Sans"/>
                <a:cs typeface="Open Sans"/>
              </a:rPr>
              <a:t>langchain</a:t>
            </a:r>
            <a:r>
              <a:rPr lang="en-US" sz="2000">
                <a:latin typeface="Calibri"/>
                <a:ea typeface="Open Sans"/>
                <a:cs typeface="Open Sans"/>
              </a:rPr>
              <a:t>-text-splitters==0.2.2</a:t>
            </a:r>
            <a:endParaRPr lang="en-US" sz="2000">
              <a:latin typeface="Calibri"/>
              <a:ea typeface="Calibri"/>
              <a:cs typeface="Calibri"/>
            </a:endParaRPr>
          </a:p>
          <a:p>
            <a:pPr marL="342900" indent="-342900">
              <a:buFont typeface="Arial"/>
              <a:buChar char="•"/>
            </a:pPr>
            <a:endParaRPr lang="en-US" sz="2000">
              <a:latin typeface="Calibri"/>
              <a:ea typeface="Open Sans"/>
              <a:cs typeface="Open Sans"/>
            </a:endParaRPr>
          </a:p>
          <a:p>
            <a:pPr marL="342900" indent="-342900">
              <a:buFont typeface="Arial"/>
              <a:buChar char="•"/>
            </a:pPr>
            <a:endParaRPr lang="en-US" sz="2000">
              <a:latin typeface="Calibri"/>
              <a:ea typeface="Open Sans"/>
              <a:cs typeface="Open Sans"/>
            </a:endParaRPr>
          </a:p>
          <a:p>
            <a:pPr marL="342900" indent="-342900">
              <a:buFont typeface="Arial"/>
              <a:buChar char="•"/>
            </a:pPr>
            <a:endParaRPr lang="en-US" sz="2000" b="1">
              <a:latin typeface="Calibri"/>
              <a:ea typeface="Open Sans"/>
              <a:cs typeface="Open Sans"/>
            </a:endParaRPr>
          </a:p>
        </p:txBody>
      </p:sp>
    </p:spTree>
    <p:extLst>
      <p:ext uri="{BB962C8B-B14F-4D97-AF65-F5344CB8AC3E}">
        <p14:creationId xmlns:p14="http://schemas.microsoft.com/office/powerpoint/2010/main" val="53657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585DAE-F601-5C91-F516-D17E7C01777A}"/>
              </a:ext>
            </a:extLst>
          </p:cNvPr>
          <p:cNvSpPr txBox="1">
            <a:spLocks/>
          </p:cNvSpPr>
          <p:nvPr/>
        </p:nvSpPr>
        <p:spPr bwMode="gray">
          <a:xfrm>
            <a:off x="400650" y="28502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pPr algn="l"/>
            <a:r>
              <a:rPr lang="en-US" i="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highlight>
                  <a:srgbClr val="FFFFFF"/>
                </a:highlight>
                <a:latin typeface="Google Sans"/>
              </a:rPr>
              <a:t>It's Quiz Time</a:t>
            </a:r>
          </a:p>
          <a:p>
            <a:br>
              <a:rPr lang="en-US" b="0" i="0">
                <a:solidFill>
                  <a:srgbClr val="1F1F1F"/>
                </a:solidFill>
                <a:effectLst/>
                <a:highlight>
                  <a:srgbClr val="FFFFFF"/>
                </a:highlight>
                <a:latin typeface="Arial" panose="020B0604020202020204" pitchFamily="34" charset="0"/>
              </a:rPr>
            </a:br>
            <a:endParaRPr lang="en-US" dirty="0"/>
          </a:p>
        </p:txBody>
      </p:sp>
      <p:sp>
        <p:nvSpPr>
          <p:cNvPr id="2" name="Title 2">
            <a:extLst>
              <a:ext uri="{FF2B5EF4-FFF2-40B4-BE49-F238E27FC236}">
                <a16:creationId xmlns:a16="http://schemas.microsoft.com/office/drawing/2014/main" id="{6316860C-A828-9C07-ECC9-2A2BDFDEEAF9}"/>
              </a:ext>
            </a:extLst>
          </p:cNvPr>
          <p:cNvSpPr txBox="1">
            <a:spLocks/>
          </p:cNvSpPr>
          <p:nvPr/>
        </p:nvSpPr>
        <p:spPr bwMode="gray">
          <a:xfrm>
            <a:off x="400650" y="762295"/>
            <a:ext cx="11390700" cy="4395631"/>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endParaRPr lang="en-US" sz="1800" b="0" i="0" u="none" strike="noStrike" baseline="0">
              <a:latin typeface="Times New Roman" panose="02020603050405020304" pitchFamily="18" charset="0"/>
            </a:endParaRPr>
          </a:p>
          <a:p>
            <a:endParaRPr lang="en-US" b="0" dirty="0">
              <a:latin typeface="Open Sans"/>
              <a:ea typeface="Open Sans"/>
              <a:cs typeface="Open Sans"/>
            </a:endParaRPr>
          </a:p>
        </p:txBody>
      </p:sp>
      <p:pic>
        <p:nvPicPr>
          <p:cNvPr id="6" name="Picture 5" descr="A qr code on a white background&#10;&#10;Description automatically generated">
            <a:extLst>
              <a:ext uri="{FF2B5EF4-FFF2-40B4-BE49-F238E27FC236}">
                <a16:creationId xmlns:a16="http://schemas.microsoft.com/office/drawing/2014/main" id="{3D4B8DB1-D4D4-133E-8E67-527314E32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925" y="1878538"/>
            <a:ext cx="4928836" cy="3100923"/>
          </a:xfrm>
          <a:prstGeom prst="rect">
            <a:avLst/>
          </a:prstGeom>
        </p:spPr>
      </p:pic>
    </p:spTree>
    <p:extLst>
      <p:ext uri="{BB962C8B-B14F-4D97-AF65-F5344CB8AC3E}">
        <p14:creationId xmlns:p14="http://schemas.microsoft.com/office/powerpoint/2010/main" val="265128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59FA-C8E5-B28A-FAA6-367D377066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592562-E302-9143-313B-B19F2B331599}"/>
              </a:ext>
            </a:extLst>
          </p:cNvPr>
          <p:cNvSpPr/>
          <p:nvPr/>
        </p:nvSpPr>
        <p:spPr>
          <a:xfrm>
            <a:off x="0" y="2003"/>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a:extLst>
              <a:ext uri="{FF2B5EF4-FFF2-40B4-BE49-F238E27FC236}">
                <a16:creationId xmlns:a16="http://schemas.microsoft.com/office/drawing/2014/main" id="{2E06DA2E-4FCD-0B2D-1D56-66F1FC1FD6DF}"/>
              </a:ext>
            </a:extLst>
          </p:cNvPr>
          <p:cNvSpPr txBox="1">
            <a:spLocks noGrp="1"/>
          </p:cNvSpPr>
          <p:nvPr>
            <p:ph type="title"/>
          </p:nvPr>
        </p:nvSpPr>
        <p:spPr>
          <a:xfrm>
            <a:off x="133116" y="3362945"/>
            <a:ext cx="5458441" cy="997709"/>
          </a:xfrm>
          <a:prstGeom prst="rect">
            <a:avLst/>
          </a:prstGeom>
        </p:spPr>
        <p:txBody>
          <a:bodyPr vert="horz" wrap="square" lIns="0" tIns="12700" rIns="0" bIns="0" rtlCol="0">
            <a:spAutoFit/>
          </a:bodyPr>
          <a:lstStyle/>
          <a:p>
            <a:pPr marL="12700" algn="ctr">
              <a:lnSpc>
                <a:spcPct val="100000"/>
              </a:lnSpc>
              <a:spcBef>
                <a:spcPts val="100"/>
              </a:spcBef>
            </a:pPr>
            <a:r>
              <a:rPr lang="en-US" sz="3200" i="1" cap="all" spc="390">
                <a:solidFill>
                  <a:schemeClr val="bg1"/>
                </a:solidFill>
                <a:latin typeface="+mj-lt"/>
                <a:ea typeface="+mj-ea"/>
                <a:cs typeface="+mj-cs"/>
              </a:rPr>
              <a:t>Graveyard</a:t>
            </a:r>
            <a:br>
              <a:rPr lang="en-US" sz="3200" b="1" spc="-45">
                <a:solidFill>
                  <a:srgbClr val="FFFFFF"/>
                </a:solidFill>
                <a:latin typeface="Open Sans" panose="020B0606030504020204" pitchFamily="34" charset="0"/>
                <a:ea typeface="Open Sans" panose="020B0606030504020204" pitchFamily="34" charset="0"/>
                <a:cs typeface="Open Sans" panose="020B0606030504020204" pitchFamily="34" charset="0"/>
              </a:rPr>
            </a:br>
            <a:endParaRPr lang="en-US" sz="3200" b="1" spc="-45">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object 3">
            <a:extLst>
              <a:ext uri="{FF2B5EF4-FFF2-40B4-BE49-F238E27FC236}">
                <a16:creationId xmlns:a16="http://schemas.microsoft.com/office/drawing/2014/main" id="{17AD0D6A-07C9-0A0B-0521-7C716A989CCE}"/>
              </a:ext>
            </a:extLst>
          </p:cNvPr>
          <p:cNvSpPr/>
          <p:nvPr/>
        </p:nvSpPr>
        <p:spPr>
          <a:xfrm>
            <a:off x="5591557" y="267463"/>
            <a:ext cx="6600443" cy="6601967"/>
          </a:xfrm>
          <a:prstGeom prst="rect">
            <a:avLst/>
          </a:prstGeom>
          <a:blipFill>
            <a:blip r:embed="rId3" cstate="print">
              <a:extLst>
                <a:ext uri="{BEBA8EAE-BF5A-486C-A8C5-ECC9F3942E4B}">
                  <a14:imgProps xmlns:a14="http://schemas.microsoft.com/office/drawing/2010/main">
                    <a14:imgLayer r:embed="rId4">
                      <a14:imgEffect>
                        <a14:saturation sat="400000"/>
                      </a14:imgEffect>
                    </a14:imgLayer>
                  </a14:imgProps>
                </a:ext>
              </a:extLst>
            </a:blip>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7052E42-7E90-7C46-97F0-FBA29BA5A932}"/>
              </a:ext>
            </a:extLst>
          </p:cNvPr>
          <p:cNvGrpSpPr/>
          <p:nvPr/>
        </p:nvGrpSpPr>
        <p:grpSpPr>
          <a:xfrm>
            <a:off x="359601" y="267463"/>
            <a:ext cx="1667162" cy="316999"/>
            <a:chOff x="398463" y="404813"/>
            <a:chExt cx="1627187" cy="307976"/>
          </a:xfrm>
          <a:solidFill>
            <a:schemeClr val="bg1"/>
          </a:solidFill>
        </p:grpSpPr>
        <p:sp>
          <p:nvSpPr>
            <p:cNvPr id="6" name="Oval 5">
              <a:extLst>
                <a:ext uri="{FF2B5EF4-FFF2-40B4-BE49-F238E27FC236}">
                  <a16:creationId xmlns:a16="http://schemas.microsoft.com/office/drawing/2014/main" id="{94851BE4-F637-1CF6-800B-2B8800B4A844}"/>
                </a:ext>
              </a:extLst>
            </p:cNvPr>
            <p:cNvSpPr>
              <a:spLocks noChangeArrowheads="1"/>
            </p:cNvSpPr>
            <p:nvPr userDrawn="1"/>
          </p:nvSpPr>
          <p:spPr bwMode="auto">
            <a:xfrm>
              <a:off x="1938338" y="625476"/>
              <a:ext cx="87312" cy="87313"/>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7" name="Freeform 6">
              <a:extLst>
                <a:ext uri="{FF2B5EF4-FFF2-40B4-BE49-F238E27FC236}">
                  <a16:creationId xmlns:a16="http://schemas.microsoft.com/office/drawing/2014/main" id="{B96C286E-B9CB-B706-01DE-D45FC2D0660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8" name="Rectangle 7">
              <a:extLst>
                <a:ext uri="{FF2B5EF4-FFF2-40B4-BE49-F238E27FC236}">
                  <a16:creationId xmlns:a16="http://schemas.microsoft.com/office/drawing/2014/main" id="{571BCF04-6850-F736-67BC-EE6ABB615567}"/>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9" name="Freeform 8">
              <a:extLst>
                <a:ext uri="{FF2B5EF4-FFF2-40B4-BE49-F238E27FC236}">
                  <a16:creationId xmlns:a16="http://schemas.microsoft.com/office/drawing/2014/main" id="{5C11434A-7CD4-5CC1-A606-C33EE262A38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0" name="Rectangle 9">
              <a:extLst>
                <a:ext uri="{FF2B5EF4-FFF2-40B4-BE49-F238E27FC236}">
                  <a16:creationId xmlns:a16="http://schemas.microsoft.com/office/drawing/2014/main" id="{5DA94300-C590-18DD-E5C7-B679746CE38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1" name="Rectangle 10">
              <a:extLst>
                <a:ext uri="{FF2B5EF4-FFF2-40B4-BE49-F238E27FC236}">
                  <a16:creationId xmlns:a16="http://schemas.microsoft.com/office/drawing/2014/main" id="{FD8FEBB7-2ABF-130F-2584-626F50B19B2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2" name="Freeform 11">
              <a:extLst>
                <a:ext uri="{FF2B5EF4-FFF2-40B4-BE49-F238E27FC236}">
                  <a16:creationId xmlns:a16="http://schemas.microsoft.com/office/drawing/2014/main" id="{AC3109C6-91EE-0B0E-04CE-15D5473E0F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3" name="Freeform 12">
              <a:extLst>
                <a:ext uri="{FF2B5EF4-FFF2-40B4-BE49-F238E27FC236}">
                  <a16:creationId xmlns:a16="http://schemas.microsoft.com/office/drawing/2014/main" id="{CB080300-60F1-DBB1-44E4-750B3CEC536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4" name="Freeform 13">
              <a:extLst>
                <a:ext uri="{FF2B5EF4-FFF2-40B4-BE49-F238E27FC236}">
                  <a16:creationId xmlns:a16="http://schemas.microsoft.com/office/drawing/2014/main" id="{1696B18D-B48F-66AE-408B-7BA039C3A5C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5" name="Freeform 14">
              <a:extLst>
                <a:ext uri="{FF2B5EF4-FFF2-40B4-BE49-F238E27FC236}">
                  <a16:creationId xmlns:a16="http://schemas.microsoft.com/office/drawing/2014/main" id="{ADF89477-B617-6B03-A787-14E8AB2776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grpSp>
    </p:spTree>
    <p:extLst>
      <p:ext uri="{BB962C8B-B14F-4D97-AF65-F5344CB8AC3E}">
        <p14:creationId xmlns:p14="http://schemas.microsoft.com/office/powerpoint/2010/main" val="107681265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C59FA-C8E5-B28A-FAA6-367D3770664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F2592562-E302-9143-313B-B19F2B331599}"/>
              </a:ext>
            </a:extLst>
          </p:cNvPr>
          <p:cNvSpPr/>
          <p:nvPr/>
        </p:nvSpPr>
        <p:spPr>
          <a:xfrm>
            <a:off x="1611" y="1136"/>
            <a:ext cx="1219234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7052E42-7E90-7C46-97F0-FBA29BA5A932}"/>
              </a:ext>
            </a:extLst>
          </p:cNvPr>
          <p:cNvGrpSpPr/>
          <p:nvPr/>
        </p:nvGrpSpPr>
        <p:grpSpPr>
          <a:xfrm>
            <a:off x="359601" y="267463"/>
            <a:ext cx="1667162" cy="316999"/>
            <a:chOff x="398463" y="404813"/>
            <a:chExt cx="1627187" cy="307976"/>
          </a:xfrm>
          <a:solidFill>
            <a:schemeClr val="bg1"/>
          </a:solidFill>
        </p:grpSpPr>
        <p:sp>
          <p:nvSpPr>
            <p:cNvPr id="6" name="Oval 5">
              <a:extLst>
                <a:ext uri="{FF2B5EF4-FFF2-40B4-BE49-F238E27FC236}">
                  <a16:creationId xmlns:a16="http://schemas.microsoft.com/office/drawing/2014/main" id="{94851BE4-F637-1CF6-800B-2B8800B4A844}"/>
                </a:ext>
              </a:extLst>
            </p:cNvPr>
            <p:cNvSpPr>
              <a:spLocks noChangeArrowheads="1"/>
            </p:cNvSpPr>
            <p:nvPr userDrawn="1"/>
          </p:nvSpPr>
          <p:spPr bwMode="auto">
            <a:xfrm>
              <a:off x="1938338" y="625476"/>
              <a:ext cx="87312" cy="87313"/>
            </a:xfrm>
            <a:prstGeom prst="ellipse">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7" name="Freeform 6">
              <a:extLst>
                <a:ext uri="{FF2B5EF4-FFF2-40B4-BE49-F238E27FC236}">
                  <a16:creationId xmlns:a16="http://schemas.microsoft.com/office/drawing/2014/main" id="{B96C286E-B9CB-B706-01DE-D45FC2D0660C}"/>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8" name="Rectangle 7">
              <a:extLst>
                <a:ext uri="{FF2B5EF4-FFF2-40B4-BE49-F238E27FC236}">
                  <a16:creationId xmlns:a16="http://schemas.microsoft.com/office/drawing/2014/main" id="{571BCF04-6850-F736-67BC-EE6ABB615567}"/>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9" name="Freeform 8">
              <a:extLst>
                <a:ext uri="{FF2B5EF4-FFF2-40B4-BE49-F238E27FC236}">
                  <a16:creationId xmlns:a16="http://schemas.microsoft.com/office/drawing/2014/main" id="{5C11434A-7CD4-5CC1-A606-C33EE262A385}"/>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0" name="Rectangle 9">
              <a:extLst>
                <a:ext uri="{FF2B5EF4-FFF2-40B4-BE49-F238E27FC236}">
                  <a16:creationId xmlns:a16="http://schemas.microsoft.com/office/drawing/2014/main" id="{5DA94300-C590-18DD-E5C7-B679746CE380}"/>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1" name="Rectangle 10">
              <a:extLst>
                <a:ext uri="{FF2B5EF4-FFF2-40B4-BE49-F238E27FC236}">
                  <a16:creationId xmlns:a16="http://schemas.microsoft.com/office/drawing/2014/main" id="{FD8FEBB7-2ABF-130F-2584-626F50B19B2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2" name="Freeform 11">
              <a:extLst>
                <a:ext uri="{FF2B5EF4-FFF2-40B4-BE49-F238E27FC236}">
                  <a16:creationId xmlns:a16="http://schemas.microsoft.com/office/drawing/2014/main" id="{AC3109C6-91EE-0B0E-04CE-15D5473E0F1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3" name="Freeform 12">
              <a:extLst>
                <a:ext uri="{FF2B5EF4-FFF2-40B4-BE49-F238E27FC236}">
                  <a16:creationId xmlns:a16="http://schemas.microsoft.com/office/drawing/2014/main" id="{CB080300-60F1-DBB1-44E4-750B3CEC5360}"/>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4" name="Freeform 13">
              <a:extLst>
                <a:ext uri="{FF2B5EF4-FFF2-40B4-BE49-F238E27FC236}">
                  <a16:creationId xmlns:a16="http://schemas.microsoft.com/office/drawing/2014/main" id="{1696B18D-B48F-66AE-408B-7BA039C3A5C5}"/>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sp>
          <p:nvSpPr>
            <p:cNvPr id="15" name="Freeform 14">
              <a:extLst>
                <a:ext uri="{FF2B5EF4-FFF2-40B4-BE49-F238E27FC236}">
                  <a16:creationId xmlns:a16="http://schemas.microsoft.com/office/drawing/2014/main" id="{ADF89477-B617-6B03-A787-14E8AB2776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a:solidFill>
                  <a:schemeClr val="bg1"/>
                </a:solidFill>
                <a:latin typeface="Open Sans" panose="020B0606030504020204" pitchFamily="34" charset="0"/>
              </a:endParaRPr>
            </a:p>
          </p:txBody>
        </p:sp>
      </p:grpSp>
      <p:sp>
        <p:nvSpPr>
          <p:cNvPr id="17" name="object 4">
            <a:extLst>
              <a:ext uri="{FF2B5EF4-FFF2-40B4-BE49-F238E27FC236}">
                <a16:creationId xmlns:a16="http://schemas.microsoft.com/office/drawing/2014/main" id="{E2EA51E8-6D22-2DAF-40BD-B8921B095C21}"/>
              </a:ext>
            </a:extLst>
          </p:cNvPr>
          <p:cNvSpPr txBox="1">
            <a:spLocks/>
          </p:cNvSpPr>
          <p:nvPr/>
        </p:nvSpPr>
        <p:spPr>
          <a:xfrm>
            <a:off x="4293318" y="1069264"/>
            <a:ext cx="3807974" cy="289823"/>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800" b="1" cap="all" spc="390">
                <a:solidFill>
                  <a:schemeClr val="bg1"/>
                </a:solidFill>
                <a:latin typeface="Open Sans" panose="020B0606030504020204" pitchFamily="34" charset="0"/>
                <a:ea typeface="Open Sans" panose="020B0606030504020204" pitchFamily="34" charset="0"/>
                <a:cs typeface="Open Sans" panose="020B0606030504020204" pitchFamily="34" charset="0"/>
              </a:rPr>
              <a:t>TRAINERS of the day</a:t>
            </a:r>
            <a:r>
              <a:rPr lang="en-US" sz="1400" b="1" i="1" cap="all" spc="39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1400" i="1" cap="all" spc="39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a:extLst>
              <a:ext uri="{FF2B5EF4-FFF2-40B4-BE49-F238E27FC236}">
                <a16:creationId xmlns:a16="http://schemas.microsoft.com/office/drawing/2014/main" id="{89A611EB-CFDD-1B60-4E39-A2905D6A4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187" y="1527512"/>
            <a:ext cx="2001713" cy="19795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8" name="object 4">
            <a:extLst>
              <a:ext uri="{FF2B5EF4-FFF2-40B4-BE49-F238E27FC236}">
                <a16:creationId xmlns:a16="http://schemas.microsoft.com/office/drawing/2014/main" id="{0DD735E4-6C51-FB4E-CB1C-765AD1305AE4}"/>
              </a:ext>
            </a:extLst>
          </p:cNvPr>
          <p:cNvSpPr txBox="1">
            <a:spLocks/>
          </p:cNvSpPr>
          <p:nvPr/>
        </p:nvSpPr>
        <p:spPr>
          <a:xfrm>
            <a:off x="1713459" y="3633535"/>
            <a:ext cx="2091170" cy="228268"/>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400" b="1" cap="all" spc="39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Gaurav kumar </a:t>
            </a:r>
            <a:endParaRPr lang="en-US" sz="1400" cap="all" spc="39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9" name="object 4">
            <a:extLst>
              <a:ext uri="{FF2B5EF4-FFF2-40B4-BE49-F238E27FC236}">
                <a16:creationId xmlns:a16="http://schemas.microsoft.com/office/drawing/2014/main" id="{1D04EE3D-A64A-064D-2C00-588F3AF45FC9}"/>
              </a:ext>
            </a:extLst>
          </p:cNvPr>
          <p:cNvSpPr txBox="1">
            <a:spLocks/>
          </p:cNvSpPr>
          <p:nvPr/>
        </p:nvSpPr>
        <p:spPr>
          <a:xfrm>
            <a:off x="1919414" y="3872078"/>
            <a:ext cx="2091170" cy="197490"/>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200" cap="all" spc="390">
                <a:solidFill>
                  <a:schemeClr val="bg1"/>
                </a:solidFill>
                <a:latin typeface="Open Sans" panose="020B0606030504020204" pitchFamily="34" charset="0"/>
                <a:ea typeface="Open Sans" panose="020B0606030504020204" pitchFamily="34" charset="0"/>
                <a:cs typeface="Open Sans" panose="020B0606030504020204" pitchFamily="34" charset="0"/>
              </a:rPr>
              <a:t>DC MANAGER</a:t>
            </a:r>
          </a:p>
        </p:txBody>
      </p:sp>
      <p:sp>
        <p:nvSpPr>
          <p:cNvPr id="23" name="object 4">
            <a:extLst>
              <a:ext uri="{FF2B5EF4-FFF2-40B4-BE49-F238E27FC236}">
                <a16:creationId xmlns:a16="http://schemas.microsoft.com/office/drawing/2014/main" id="{4E4B840C-8DEE-997E-C447-79BCCB42CDA9}"/>
              </a:ext>
            </a:extLst>
          </p:cNvPr>
          <p:cNvSpPr txBox="1">
            <a:spLocks/>
          </p:cNvSpPr>
          <p:nvPr/>
        </p:nvSpPr>
        <p:spPr>
          <a:xfrm>
            <a:off x="4778403" y="3629550"/>
            <a:ext cx="2507990" cy="228268"/>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400" b="1" cap="all" spc="39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Akshay Rajguru</a:t>
            </a:r>
            <a:endParaRPr lang="en-US" sz="1400" cap="all" spc="390" dirty="0">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object 4">
            <a:extLst>
              <a:ext uri="{FF2B5EF4-FFF2-40B4-BE49-F238E27FC236}">
                <a16:creationId xmlns:a16="http://schemas.microsoft.com/office/drawing/2014/main" id="{2EFDAD5E-BC35-77EC-6E72-D3D3AFCE3C72}"/>
              </a:ext>
            </a:extLst>
          </p:cNvPr>
          <p:cNvSpPr txBox="1">
            <a:spLocks/>
          </p:cNvSpPr>
          <p:nvPr/>
        </p:nvSpPr>
        <p:spPr>
          <a:xfrm>
            <a:off x="4962166" y="3913941"/>
            <a:ext cx="3139126" cy="197490"/>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200" cap="all" spc="390">
                <a:solidFill>
                  <a:schemeClr val="bg1"/>
                </a:solidFill>
                <a:latin typeface="Open Sans" panose="020B0606030504020204" pitchFamily="34" charset="0"/>
                <a:ea typeface="Open Sans" panose="020B0606030504020204" pitchFamily="34" charset="0"/>
                <a:cs typeface="Open Sans" panose="020B0606030504020204" pitchFamily="34" charset="0"/>
              </a:rPr>
              <a:t>Dc consultant</a:t>
            </a:r>
          </a:p>
        </p:txBody>
      </p:sp>
      <p:sp>
        <p:nvSpPr>
          <p:cNvPr id="25" name="object 4">
            <a:extLst>
              <a:ext uri="{FF2B5EF4-FFF2-40B4-BE49-F238E27FC236}">
                <a16:creationId xmlns:a16="http://schemas.microsoft.com/office/drawing/2014/main" id="{1EB62D82-02F8-575E-5741-94E8AB4217CC}"/>
              </a:ext>
            </a:extLst>
          </p:cNvPr>
          <p:cNvSpPr txBox="1">
            <a:spLocks/>
          </p:cNvSpPr>
          <p:nvPr/>
        </p:nvSpPr>
        <p:spPr>
          <a:xfrm>
            <a:off x="8079243" y="3631967"/>
            <a:ext cx="2899984" cy="236924"/>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r>
              <a:rPr lang="en-US" sz="1400" b="1" cap="all" spc="390" dirty="0" err="1">
                <a:solidFill>
                  <a:schemeClr val="accent6">
                    <a:lumMod val="75000"/>
                  </a:schemeClr>
                </a:solidFill>
                <a:latin typeface="Open Sans"/>
                <a:ea typeface="Open Sans"/>
                <a:cs typeface="Open Sans"/>
              </a:rPr>
              <a:t>sushmitA</a:t>
            </a:r>
            <a:r>
              <a:rPr lang="en-US" sz="1400" b="1" cap="all" spc="390" dirty="0">
                <a:solidFill>
                  <a:schemeClr val="accent6">
                    <a:lumMod val="75000"/>
                  </a:schemeClr>
                </a:solidFill>
                <a:latin typeface="Open Sans"/>
                <a:ea typeface="Open Sans"/>
                <a:cs typeface="Open Sans"/>
              </a:rPr>
              <a:t> SINGH</a:t>
            </a:r>
            <a:endParaRPr lang="en-US" sz="1400" cap="all" spc="390" dirty="0">
              <a:solidFill>
                <a:schemeClr val="accent6">
                  <a:lumMod val="75000"/>
                </a:schemeClr>
              </a:solidFill>
              <a:latin typeface="Open Sans"/>
              <a:ea typeface="Open Sans"/>
              <a:cs typeface="Open Sans"/>
            </a:endParaRPr>
          </a:p>
        </p:txBody>
      </p:sp>
      <p:sp>
        <p:nvSpPr>
          <p:cNvPr id="27" name="object 4">
            <a:extLst>
              <a:ext uri="{FF2B5EF4-FFF2-40B4-BE49-F238E27FC236}">
                <a16:creationId xmlns:a16="http://schemas.microsoft.com/office/drawing/2014/main" id="{58636DFC-7DA5-5962-4F41-6349794BE1C3}"/>
              </a:ext>
            </a:extLst>
          </p:cNvPr>
          <p:cNvSpPr txBox="1">
            <a:spLocks/>
          </p:cNvSpPr>
          <p:nvPr/>
        </p:nvSpPr>
        <p:spPr>
          <a:xfrm>
            <a:off x="8083308" y="3872078"/>
            <a:ext cx="3139126" cy="197490"/>
          </a:xfrm>
          <a:prstGeom prst="rect">
            <a:avLst/>
          </a:prstGeom>
        </p:spPr>
        <p:txBody>
          <a:bodyPr vert="horz" wrap="square" lIns="0" tIns="12700" rIns="0" bIns="0" rtlCol="0" anchor="b">
            <a:spAutoFit/>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marL="12700">
              <a:lnSpc>
                <a:spcPct val="100000"/>
              </a:lnSpc>
              <a:spcBef>
                <a:spcPts val="100"/>
              </a:spcBef>
            </a:pPr>
            <a:r>
              <a:rPr lang="en-US" sz="1200" cap="all" spc="390">
                <a:solidFill>
                  <a:schemeClr val="bg1"/>
                </a:solidFill>
                <a:latin typeface="Open Sans" panose="020B0606030504020204" pitchFamily="34" charset="0"/>
                <a:ea typeface="Open Sans" panose="020B0606030504020204" pitchFamily="34" charset="0"/>
                <a:cs typeface="Open Sans" panose="020B0606030504020204" pitchFamily="34" charset="0"/>
              </a:rPr>
              <a:t>Dc senior consultant</a:t>
            </a:r>
          </a:p>
        </p:txBody>
      </p:sp>
      <p:sp>
        <p:nvSpPr>
          <p:cNvPr id="30" name="Slide Number Placeholder 29">
            <a:extLst>
              <a:ext uri="{FF2B5EF4-FFF2-40B4-BE49-F238E27FC236}">
                <a16:creationId xmlns:a16="http://schemas.microsoft.com/office/drawing/2014/main" id="{5693C8D1-7D82-CE64-A2D1-C0631F1D3972}"/>
              </a:ext>
            </a:extLst>
          </p:cNvPr>
          <p:cNvSpPr>
            <a:spLocks noGrp="1"/>
          </p:cNvSpPr>
          <p:nvPr>
            <p:ph type="sldNum" sz="quarter" idx="12"/>
          </p:nvPr>
        </p:nvSpPr>
        <p:spPr/>
        <p:txBody>
          <a:bodyPr/>
          <a:lstStyle/>
          <a:p>
            <a:fld id="{9401CBE5-B8EF-4553-83B5-6D982824A742}" type="slidenum">
              <a:rPr lang="en-US" smtClean="0"/>
              <a:t>2</a:t>
            </a:fld>
            <a:endParaRPr lang="en-US"/>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3304E84C-43E8-F47A-36AD-70572F2CE563}"/>
                  </a:ext>
                </a:extLst>
              </p14:cNvPr>
              <p14:cNvContentPartPr/>
              <p14:nvPr/>
            </p14:nvContentPartPr>
            <p14:xfrm>
              <a:off x="6447593" y="5684252"/>
              <a:ext cx="360" cy="360"/>
            </p14:xfrm>
          </p:contentPart>
        </mc:Choice>
        <mc:Fallback xmlns="">
          <p:pic>
            <p:nvPicPr>
              <p:cNvPr id="16" name="Ink 15">
                <a:extLst>
                  <a:ext uri="{FF2B5EF4-FFF2-40B4-BE49-F238E27FC236}">
                    <a16:creationId xmlns:a16="http://schemas.microsoft.com/office/drawing/2014/main" id="{3304E84C-43E8-F47A-36AD-70572F2CE563}"/>
                  </a:ext>
                </a:extLst>
              </p:cNvPr>
              <p:cNvPicPr/>
              <p:nvPr/>
            </p:nvPicPr>
            <p:blipFill>
              <a:blip r:embed="rId6"/>
              <a:stretch>
                <a:fillRect/>
              </a:stretch>
            </p:blipFill>
            <p:spPr>
              <a:xfrm>
                <a:off x="6438593" y="56752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90BD3A94-0C9C-C441-7C63-AC65A78DB040}"/>
                  </a:ext>
                </a:extLst>
              </p14:cNvPr>
              <p14:cNvContentPartPr/>
              <p14:nvPr/>
            </p14:nvContentPartPr>
            <p14:xfrm>
              <a:off x="6636233" y="5438732"/>
              <a:ext cx="360" cy="360"/>
            </p14:xfrm>
          </p:contentPart>
        </mc:Choice>
        <mc:Fallback xmlns="">
          <p:pic>
            <p:nvPicPr>
              <p:cNvPr id="21" name="Ink 20">
                <a:extLst>
                  <a:ext uri="{FF2B5EF4-FFF2-40B4-BE49-F238E27FC236}">
                    <a16:creationId xmlns:a16="http://schemas.microsoft.com/office/drawing/2014/main" id="{90BD3A94-0C9C-C441-7C63-AC65A78DB040}"/>
                  </a:ext>
                </a:extLst>
              </p:cNvPr>
              <p:cNvPicPr/>
              <p:nvPr/>
            </p:nvPicPr>
            <p:blipFill>
              <a:blip r:embed="rId6"/>
              <a:stretch>
                <a:fillRect/>
              </a:stretch>
            </p:blipFill>
            <p:spPr>
              <a:xfrm>
                <a:off x="6627233" y="542973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3C7B9CB4-C7A8-C282-B3E8-BA21469A7AF4}"/>
                  </a:ext>
                </a:extLst>
              </p14:cNvPr>
              <p14:cNvContentPartPr/>
              <p14:nvPr/>
            </p14:nvContentPartPr>
            <p14:xfrm>
              <a:off x="6683393" y="5306972"/>
              <a:ext cx="360" cy="360"/>
            </p14:xfrm>
          </p:contentPart>
        </mc:Choice>
        <mc:Fallback xmlns="">
          <p:pic>
            <p:nvPicPr>
              <p:cNvPr id="22" name="Ink 21">
                <a:extLst>
                  <a:ext uri="{FF2B5EF4-FFF2-40B4-BE49-F238E27FC236}">
                    <a16:creationId xmlns:a16="http://schemas.microsoft.com/office/drawing/2014/main" id="{3C7B9CB4-C7A8-C282-B3E8-BA21469A7AF4}"/>
                  </a:ext>
                </a:extLst>
              </p:cNvPr>
              <p:cNvPicPr/>
              <p:nvPr/>
            </p:nvPicPr>
            <p:blipFill>
              <a:blip r:embed="rId6"/>
              <a:stretch>
                <a:fillRect/>
              </a:stretch>
            </p:blipFill>
            <p:spPr>
              <a:xfrm>
                <a:off x="6674393" y="52979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3D13C19C-CD5E-6A8B-D045-97E4D64C1E0F}"/>
                  </a:ext>
                </a:extLst>
              </p14:cNvPr>
              <p14:cNvContentPartPr/>
              <p14:nvPr/>
            </p14:nvContentPartPr>
            <p14:xfrm>
              <a:off x="7296113" y="5495252"/>
              <a:ext cx="360" cy="2160"/>
            </p14:xfrm>
          </p:contentPart>
        </mc:Choice>
        <mc:Fallback xmlns="">
          <p:pic>
            <p:nvPicPr>
              <p:cNvPr id="26" name="Ink 25">
                <a:extLst>
                  <a:ext uri="{FF2B5EF4-FFF2-40B4-BE49-F238E27FC236}">
                    <a16:creationId xmlns:a16="http://schemas.microsoft.com/office/drawing/2014/main" id="{3D13C19C-CD5E-6A8B-D045-97E4D64C1E0F}"/>
                  </a:ext>
                </a:extLst>
              </p:cNvPr>
              <p:cNvPicPr/>
              <p:nvPr/>
            </p:nvPicPr>
            <p:blipFill>
              <a:blip r:embed="rId10"/>
              <a:stretch>
                <a:fillRect/>
              </a:stretch>
            </p:blipFill>
            <p:spPr>
              <a:xfrm>
                <a:off x="7287113" y="5484452"/>
                <a:ext cx="18000" cy="2332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8" name="Ink 27">
                <a:extLst>
                  <a:ext uri="{FF2B5EF4-FFF2-40B4-BE49-F238E27FC236}">
                    <a16:creationId xmlns:a16="http://schemas.microsoft.com/office/drawing/2014/main" id="{DADD11F7-D891-27C3-7AC0-400651D02815}"/>
                  </a:ext>
                </a:extLst>
              </p14:cNvPr>
              <p14:cNvContentPartPr/>
              <p14:nvPr/>
            </p14:nvContentPartPr>
            <p14:xfrm>
              <a:off x="7673033" y="5994932"/>
              <a:ext cx="6120" cy="13680"/>
            </p14:xfrm>
          </p:contentPart>
        </mc:Choice>
        <mc:Fallback xmlns="">
          <p:pic>
            <p:nvPicPr>
              <p:cNvPr id="28" name="Ink 27">
                <a:extLst>
                  <a:ext uri="{FF2B5EF4-FFF2-40B4-BE49-F238E27FC236}">
                    <a16:creationId xmlns:a16="http://schemas.microsoft.com/office/drawing/2014/main" id="{DADD11F7-D891-27C3-7AC0-400651D02815}"/>
                  </a:ext>
                </a:extLst>
              </p:cNvPr>
              <p:cNvPicPr/>
              <p:nvPr/>
            </p:nvPicPr>
            <p:blipFill>
              <a:blip r:embed="rId12"/>
              <a:stretch>
                <a:fillRect/>
              </a:stretch>
            </p:blipFill>
            <p:spPr>
              <a:xfrm>
                <a:off x="7664033" y="5985932"/>
                <a:ext cx="23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15636E37-128C-3E8C-17F0-9DD6C865AB08}"/>
                  </a:ext>
                </a:extLst>
              </p14:cNvPr>
              <p14:cNvContentPartPr/>
              <p14:nvPr/>
            </p14:nvContentPartPr>
            <p14:xfrm>
              <a:off x="8370713" y="6523052"/>
              <a:ext cx="10080" cy="360"/>
            </p14:xfrm>
          </p:contentPart>
        </mc:Choice>
        <mc:Fallback xmlns="">
          <p:pic>
            <p:nvPicPr>
              <p:cNvPr id="29" name="Ink 28">
                <a:extLst>
                  <a:ext uri="{FF2B5EF4-FFF2-40B4-BE49-F238E27FC236}">
                    <a16:creationId xmlns:a16="http://schemas.microsoft.com/office/drawing/2014/main" id="{15636E37-128C-3E8C-17F0-9DD6C865AB08}"/>
                  </a:ext>
                </a:extLst>
              </p:cNvPr>
              <p:cNvPicPr/>
              <p:nvPr/>
            </p:nvPicPr>
            <p:blipFill>
              <a:blip r:embed="rId14"/>
              <a:stretch>
                <a:fillRect/>
              </a:stretch>
            </p:blipFill>
            <p:spPr>
              <a:xfrm>
                <a:off x="8361713" y="6514052"/>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8AA94485-0681-7342-BA07-3C6B6D06565E}"/>
                  </a:ext>
                </a:extLst>
              </p14:cNvPr>
              <p14:cNvContentPartPr/>
              <p14:nvPr/>
            </p14:nvContentPartPr>
            <p14:xfrm>
              <a:off x="7352633" y="5533052"/>
              <a:ext cx="360" cy="360"/>
            </p14:xfrm>
          </p:contentPart>
        </mc:Choice>
        <mc:Fallback xmlns="">
          <p:pic>
            <p:nvPicPr>
              <p:cNvPr id="31" name="Ink 30">
                <a:extLst>
                  <a:ext uri="{FF2B5EF4-FFF2-40B4-BE49-F238E27FC236}">
                    <a16:creationId xmlns:a16="http://schemas.microsoft.com/office/drawing/2014/main" id="{8AA94485-0681-7342-BA07-3C6B6D06565E}"/>
                  </a:ext>
                </a:extLst>
              </p:cNvPr>
              <p:cNvPicPr/>
              <p:nvPr/>
            </p:nvPicPr>
            <p:blipFill>
              <a:blip r:embed="rId6"/>
              <a:stretch>
                <a:fillRect/>
              </a:stretch>
            </p:blipFill>
            <p:spPr>
              <a:xfrm>
                <a:off x="7343633" y="55240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Ink 31">
                <a:extLst>
                  <a:ext uri="{FF2B5EF4-FFF2-40B4-BE49-F238E27FC236}">
                    <a16:creationId xmlns:a16="http://schemas.microsoft.com/office/drawing/2014/main" id="{7216EE61-CAB3-DBDE-95BF-A2F6ABD09C03}"/>
                  </a:ext>
                </a:extLst>
              </p14:cNvPr>
              <p14:cNvContentPartPr/>
              <p14:nvPr/>
            </p14:nvContentPartPr>
            <p14:xfrm>
              <a:off x="7286393" y="4769852"/>
              <a:ext cx="360" cy="360"/>
            </p14:xfrm>
          </p:contentPart>
        </mc:Choice>
        <mc:Fallback xmlns="">
          <p:pic>
            <p:nvPicPr>
              <p:cNvPr id="32" name="Ink 31">
                <a:extLst>
                  <a:ext uri="{FF2B5EF4-FFF2-40B4-BE49-F238E27FC236}">
                    <a16:creationId xmlns:a16="http://schemas.microsoft.com/office/drawing/2014/main" id="{7216EE61-CAB3-DBDE-95BF-A2F6ABD09C03}"/>
                  </a:ext>
                </a:extLst>
              </p:cNvPr>
              <p:cNvPicPr/>
              <p:nvPr/>
            </p:nvPicPr>
            <p:blipFill>
              <a:blip r:embed="rId6"/>
              <a:stretch>
                <a:fillRect/>
              </a:stretch>
            </p:blipFill>
            <p:spPr>
              <a:xfrm>
                <a:off x="7277393" y="47608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9259F42A-EA70-ED94-DDBC-DC0B2C0E54A4}"/>
                  </a:ext>
                </a:extLst>
              </p14:cNvPr>
              <p14:cNvContentPartPr/>
              <p14:nvPr/>
            </p14:nvContentPartPr>
            <p14:xfrm>
              <a:off x="7369913" y="5759492"/>
              <a:ext cx="1800" cy="360"/>
            </p14:xfrm>
          </p:contentPart>
        </mc:Choice>
        <mc:Fallback xmlns="">
          <p:pic>
            <p:nvPicPr>
              <p:cNvPr id="33" name="Ink 32">
                <a:extLst>
                  <a:ext uri="{FF2B5EF4-FFF2-40B4-BE49-F238E27FC236}">
                    <a16:creationId xmlns:a16="http://schemas.microsoft.com/office/drawing/2014/main" id="{9259F42A-EA70-ED94-DDBC-DC0B2C0E54A4}"/>
                  </a:ext>
                </a:extLst>
              </p:cNvPr>
              <p:cNvPicPr/>
              <p:nvPr/>
            </p:nvPicPr>
            <p:blipFill>
              <a:blip r:embed="rId18"/>
              <a:stretch>
                <a:fillRect/>
              </a:stretch>
            </p:blipFill>
            <p:spPr>
              <a:xfrm>
                <a:off x="7362413" y="5750492"/>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4407CCF6-D6E2-0785-C62F-A2AEE217309F}"/>
                  </a:ext>
                </a:extLst>
              </p14:cNvPr>
              <p14:cNvContentPartPr/>
              <p14:nvPr/>
            </p14:nvContentPartPr>
            <p14:xfrm>
              <a:off x="5862953" y="4873172"/>
              <a:ext cx="360" cy="360"/>
            </p14:xfrm>
          </p:contentPart>
        </mc:Choice>
        <mc:Fallback xmlns="">
          <p:pic>
            <p:nvPicPr>
              <p:cNvPr id="34" name="Ink 33">
                <a:extLst>
                  <a:ext uri="{FF2B5EF4-FFF2-40B4-BE49-F238E27FC236}">
                    <a16:creationId xmlns:a16="http://schemas.microsoft.com/office/drawing/2014/main" id="{4407CCF6-D6E2-0785-C62F-A2AEE217309F}"/>
                  </a:ext>
                </a:extLst>
              </p:cNvPr>
              <p:cNvPicPr/>
              <p:nvPr/>
            </p:nvPicPr>
            <p:blipFill>
              <a:blip r:embed="rId6"/>
              <a:stretch>
                <a:fillRect/>
              </a:stretch>
            </p:blipFill>
            <p:spPr>
              <a:xfrm>
                <a:off x="5853953" y="486417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7" name="Ink 36">
                <a:extLst>
                  <a:ext uri="{FF2B5EF4-FFF2-40B4-BE49-F238E27FC236}">
                    <a16:creationId xmlns:a16="http://schemas.microsoft.com/office/drawing/2014/main" id="{8D0612D1-9FB3-0C5A-55A3-3FCBD323799C}"/>
                  </a:ext>
                </a:extLst>
              </p14:cNvPr>
              <p14:cNvContentPartPr/>
              <p14:nvPr/>
            </p14:nvContentPartPr>
            <p14:xfrm>
              <a:off x="5090393" y="5099252"/>
              <a:ext cx="360" cy="360"/>
            </p14:xfrm>
          </p:contentPart>
        </mc:Choice>
        <mc:Fallback xmlns="">
          <p:pic>
            <p:nvPicPr>
              <p:cNvPr id="37" name="Ink 36">
                <a:extLst>
                  <a:ext uri="{FF2B5EF4-FFF2-40B4-BE49-F238E27FC236}">
                    <a16:creationId xmlns:a16="http://schemas.microsoft.com/office/drawing/2014/main" id="{8D0612D1-9FB3-0C5A-55A3-3FCBD323799C}"/>
                  </a:ext>
                </a:extLst>
              </p:cNvPr>
              <p:cNvPicPr/>
              <p:nvPr/>
            </p:nvPicPr>
            <p:blipFill>
              <a:blip r:embed="rId6"/>
              <a:stretch>
                <a:fillRect/>
              </a:stretch>
            </p:blipFill>
            <p:spPr>
              <a:xfrm>
                <a:off x="5081393" y="5090252"/>
                <a:ext cx="18000" cy="18000"/>
              </a:xfrm>
              <a:prstGeom prst="rect">
                <a:avLst/>
              </a:prstGeom>
            </p:spPr>
          </p:pic>
        </mc:Fallback>
      </mc:AlternateContent>
      <p:sp>
        <p:nvSpPr>
          <p:cNvPr id="39" name="object 4">
            <a:extLst>
              <a:ext uri="{FF2B5EF4-FFF2-40B4-BE49-F238E27FC236}">
                <a16:creationId xmlns:a16="http://schemas.microsoft.com/office/drawing/2014/main" id="{AE13E118-0960-0EFE-E4BC-47BBD87A30FB}"/>
              </a:ext>
            </a:extLst>
          </p:cNvPr>
          <p:cNvSpPr txBox="1">
            <a:spLocks noGrp="1"/>
          </p:cNvSpPr>
          <p:nvPr>
            <p:ph type="title"/>
          </p:nvPr>
        </p:nvSpPr>
        <p:spPr>
          <a:xfrm>
            <a:off x="868435" y="4965497"/>
            <a:ext cx="10223635" cy="997709"/>
          </a:xfrm>
          <a:prstGeom prst="rect">
            <a:avLst/>
          </a:prstGeom>
        </p:spPr>
        <p:txBody>
          <a:bodyPr vert="horz" wrap="square" lIns="0" tIns="12700" rIns="0" bIns="0" rtlCol="0">
            <a:spAutoFit/>
          </a:bodyPr>
          <a:lstStyle/>
          <a:p>
            <a:pPr marL="12700" algn="ctr">
              <a:lnSpc>
                <a:spcPct val="100000"/>
              </a:lnSpc>
              <a:spcBef>
                <a:spcPts val="100"/>
              </a:spcBef>
            </a:pPr>
            <a:r>
              <a:rPr lang="en-US" sz="3200" i="1" cap="all" spc="390" dirty="0">
                <a:solidFill>
                  <a:schemeClr val="bg1"/>
                </a:solidFill>
                <a:latin typeface="+mj-lt"/>
                <a:ea typeface="+mj-ea"/>
                <a:cs typeface="+mj-cs"/>
              </a:rPr>
              <a:t>Overview on RAGAS </a:t>
            </a:r>
            <a:br>
              <a:rPr lang="en-US" sz="3200" b="1" spc="-45" dirty="0">
                <a:solidFill>
                  <a:srgbClr val="FFFFFF"/>
                </a:solidFill>
                <a:latin typeface="Open Sans" panose="020B0606030504020204" pitchFamily="34" charset="0"/>
                <a:ea typeface="Open Sans" panose="020B0606030504020204" pitchFamily="34" charset="0"/>
                <a:cs typeface="Open Sans" panose="020B0606030504020204" pitchFamily="34" charset="0"/>
              </a:rPr>
            </a:br>
            <a:endParaRPr lang="en-US" sz="3200" b="1" spc="-45" dirty="0">
              <a:solidFill>
                <a:srgbClr val="00B05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0" name="Picture 2">
            <a:extLst>
              <a:ext uri="{FF2B5EF4-FFF2-40B4-BE49-F238E27FC236}">
                <a16:creationId xmlns:a16="http://schemas.microsoft.com/office/drawing/2014/main" id="{7358424A-CA8A-5405-F6A7-48C319C356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05097" y="1594222"/>
            <a:ext cx="1915712" cy="19795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 name="Picture 3" descr="A person with long hair&#10;&#10;AI-generated content may be incorrect.">
            <a:extLst>
              <a:ext uri="{FF2B5EF4-FFF2-40B4-BE49-F238E27FC236}">
                <a16:creationId xmlns:a16="http://schemas.microsoft.com/office/drawing/2014/main" id="{52CAA5B6-C31F-0FCC-B9CD-D5BB1B78CA90}"/>
              </a:ext>
            </a:extLst>
          </p:cNvPr>
          <p:cNvPicPr>
            <a:picLocks noChangeAspect="1"/>
          </p:cNvPicPr>
          <p:nvPr/>
        </p:nvPicPr>
        <p:blipFill>
          <a:blip r:embed="rId22"/>
          <a:stretch>
            <a:fillRect/>
          </a:stretch>
        </p:blipFill>
        <p:spPr>
          <a:xfrm>
            <a:off x="8372109" y="1526077"/>
            <a:ext cx="1895475" cy="2096232"/>
          </a:xfrm>
          <a:prstGeom prst="rect">
            <a:avLst/>
          </a:prstGeom>
        </p:spPr>
      </p:pic>
    </p:spTree>
    <p:extLst>
      <p:ext uri="{BB962C8B-B14F-4D97-AF65-F5344CB8AC3E}">
        <p14:creationId xmlns:p14="http://schemas.microsoft.com/office/powerpoint/2010/main" val="243410910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A8F9672C-8A5F-5B02-E033-20EF32F062E7}"/>
              </a:ext>
            </a:extLst>
          </p:cNvPr>
          <p:cNvSpPr txBox="1"/>
          <p:nvPr/>
        </p:nvSpPr>
        <p:spPr>
          <a:xfrm>
            <a:off x="481661" y="533743"/>
            <a:ext cx="11072100" cy="4801314"/>
          </a:xfrm>
          <a:prstGeom prst="rect">
            <a:avLst/>
          </a:prstGeom>
          <a:noFill/>
        </p:spPr>
        <p:txBody>
          <a:bodyPr wrap="square" lIns="91440" tIns="45720" rIns="91440" bIns="45720" anchor="t">
            <a:spAutoFit/>
          </a:bodyPr>
          <a:lstStyle/>
          <a:p>
            <a:r>
              <a:rPr lang="en-US" dirty="0">
                <a:ea typeface="+mn-lt"/>
                <a:cs typeface="+mn-lt"/>
              </a:rPr>
              <a:t>References:</a:t>
            </a:r>
          </a:p>
          <a:p>
            <a:endParaRPr lang="en-US" dirty="0">
              <a:ea typeface="+mn-lt"/>
              <a:cs typeface="+mn-lt"/>
            </a:endParaRPr>
          </a:p>
          <a:p>
            <a:r>
              <a:rPr lang="en-US" u="sng" dirty="0">
                <a:ea typeface="+mn-lt"/>
                <a:cs typeface="+mn-lt"/>
              </a:rPr>
              <a:t>OpenAI-API-Key</a:t>
            </a:r>
          </a:p>
          <a:p>
            <a:pPr marL="285750" indent="-285750">
              <a:buFont typeface="Arial"/>
              <a:buChar char="•"/>
            </a:pPr>
            <a:r>
              <a:rPr lang="en-US" dirty="0">
                <a:ea typeface="Calibri"/>
                <a:cs typeface="Calibri"/>
                <a:hlinkClick r:id="rId2"/>
              </a:rPr>
              <a:t>https://platform.openai.com/docs/quickstart</a:t>
            </a:r>
            <a:endParaRPr lang="en-US" dirty="0">
              <a:ea typeface="Calibri"/>
              <a:cs typeface="Calibri"/>
            </a:endParaRPr>
          </a:p>
          <a:p>
            <a:pPr marL="285750" indent="-285750">
              <a:buFont typeface="Arial"/>
              <a:buChar char="•"/>
            </a:pPr>
            <a:r>
              <a:rPr lang="en-US" dirty="0">
                <a:ea typeface="Calibri"/>
                <a:cs typeface="Calibri"/>
                <a:hlinkClick r:id="rId3"/>
              </a:rPr>
              <a:t>https://openai.com/api/pricing/</a:t>
            </a:r>
            <a:r>
              <a:rPr lang="en-US" dirty="0">
                <a:ea typeface="Calibri"/>
                <a:cs typeface="Calibri"/>
              </a:rPr>
              <a:t> </a:t>
            </a:r>
          </a:p>
          <a:p>
            <a:pPr marL="285750" indent="-285750">
              <a:buFont typeface="Arial"/>
              <a:buChar char="•"/>
            </a:pPr>
            <a:r>
              <a:rPr lang="en-US" dirty="0">
                <a:ea typeface="+mn-lt"/>
                <a:cs typeface="+mn-lt"/>
                <a:hlinkClick r:id="rId4"/>
              </a:rPr>
              <a:t>https://medium.com/@lorenzozar/how-to-get-your-own-openai-api-key-f4d44e60c327</a:t>
            </a:r>
            <a:r>
              <a:rPr lang="en-US" dirty="0">
                <a:ea typeface="+mn-lt"/>
                <a:cs typeface="Calibri"/>
              </a:rPr>
              <a:t> </a:t>
            </a:r>
          </a:p>
          <a:p>
            <a:pPr marL="285750" indent="-285750">
              <a:buFont typeface="Arial"/>
              <a:buChar char="•"/>
            </a:pPr>
            <a:r>
              <a:rPr lang="en-US" dirty="0">
                <a:ea typeface="+mn-lt"/>
                <a:cs typeface="+mn-lt"/>
                <a:hlinkClick r:id="rId5"/>
              </a:rPr>
              <a:t>https://www.splendidfinancing.com/blog/how-to-get-an-openai-api-key-for-chatgpt</a:t>
            </a:r>
            <a:r>
              <a:rPr lang="en-US" dirty="0">
                <a:ea typeface="+mn-lt"/>
                <a:cs typeface="Calibri"/>
              </a:rPr>
              <a:t> </a:t>
            </a:r>
          </a:p>
          <a:p>
            <a:pPr marL="285750" indent="-285750">
              <a:buFont typeface="Arial"/>
              <a:buChar char="•"/>
            </a:pPr>
            <a:r>
              <a:rPr lang="en-US" dirty="0">
                <a:ea typeface="+mn-lt"/>
                <a:cs typeface="+mn-lt"/>
                <a:hlinkClick r:id="rId6"/>
              </a:rPr>
              <a:t>https://help.openai.com/en/articles/5112595-best-practices-for-api-key-safety</a:t>
            </a:r>
            <a:r>
              <a:rPr lang="en-US" dirty="0">
                <a:ea typeface="+mn-lt"/>
                <a:cs typeface="Calibri"/>
              </a:rPr>
              <a:t> </a:t>
            </a:r>
            <a:endParaRPr lang="en-US" dirty="0">
              <a:ea typeface="+mn-lt"/>
              <a:cs typeface="+mn-lt"/>
            </a:endParaRPr>
          </a:p>
          <a:p>
            <a:r>
              <a:rPr lang="en-US" dirty="0">
                <a:ea typeface="+mn-lt"/>
                <a:cs typeface="+mn-lt"/>
                <a:hlinkClick r:id="rId7">
                  <a:extLst>
                    <a:ext uri="{A12FA001-AC4F-418D-AE19-62706E023703}">
                      <ahyp:hlinkClr xmlns:ahyp="http://schemas.microsoft.com/office/drawing/2018/hyperlinkcolor" val="tx"/>
                    </a:ext>
                  </a:extLst>
                </a:hlinkClick>
              </a:rPr>
              <a:t>RAGAS:</a:t>
            </a:r>
          </a:p>
          <a:p>
            <a:pPr marL="285750" indent="-285750">
              <a:buFont typeface="Arial"/>
              <a:buChar char="•"/>
            </a:pPr>
            <a:r>
              <a:rPr lang="en-US" dirty="0">
                <a:ea typeface="+mn-lt"/>
                <a:cs typeface="+mn-lt"/>
                <a:hlinkClick r:id="rId7"/>
              </a:rPr>
              <a:t>https://docs.ragas.io/en/latest/getstarted/index.html</a:t>
            </a:r>
            <a:r>
              <a:rPr lang="en-US" dirty="0">
                <a:ea typeface="+mn-lt"/>
                <a:cs typeface="+mn-lt"/>
              </a:rPr>
              <a:t> </a:t>
            </a:r>
          </a:p>
          <a:p>
            <a:pPr marL="285750" indent="-285750">
              <a:buFont typeface="Arial"/>
              <a:buChar char="•"/>
            </a:pPr>
            <a:r>
              <a:rPr lang="en-US" dirty="0">
                <a:ea typeface="+mn-lt"/>
                <a:cs typeface="+mn-lt"/>
                <a:hlinkClick r:id="rId8"/>
              </a:rPr>
              <a:t>https://github.com/pixegami/rag-tutorial-v2</a:t>
            </a:r>
            <a:r>
              <a:rPr lang="en-US" dirty="0">
                <a:ea typeface="+mn-lt"/>
                <a:cs typeface="+mn-lt"/>
              </a:rPr>
              <a:t> </a:t>
            </a:r>
          </a:p>
          <a:p>
            <a:pPr marL="285750" indent="-285750">
              <a:buFont typeface="Arial"/>
              <a:buChar char="•"/>
            </a:pPr>
            <a:r>
              <a:rPr lang="en-US" dirty="0">
                <a:ea typeface="+mn-lt"/>
                <a:cs typeface="+mn-lt"/>
                <a:hlinkClick r:id="rId9"/>
              </a:rPr>
              <a:t>https://www.pinecone.io/learn/series/langchain/langchain-expression-language/</a:t>
            </a:r>
            <a:r>
              <a:rPr lang="en-US" dirty="0">
                <a:ea typeface="+mn-lt"/>
                <a:cs typeface="+mn-lt"/>
              </a:rPr>
              <a:t> </a:t>
            </a:r>
            <a:endParaRPr lang="en-US">
              <a:ea typeface="+mn-lt"/>
              <a:cs typeface="+mn-lt"/>
            </a:endParaRPr>
          </a:p>
          <a:p>
            <a:pPr marL="285750" indent="-285750">
              <a:buFont typeface="Arial"/>
              <a:buChar char="•"/>
            </a:pPr>
            <a:r>
              <a:rPr lang="en-US" dirty="0">
                <a:ea typeface="+mn-lt"/>
                <a:cs typeface="+mn-lt"/>
                <a:hlinkClick r:id="rId10"/>
              </a:rPr>
              <a:t>https://docs.ragas.io/en/stable/concepts/metrics/available_metrics/</a:t>
            </a:r>
            <a:r>
              <a:rPr lang="en-US" dirty="0">
                <a:ea typeface="+mn-lt"/>
                <a:cs typeface="+mn-lt"/>
              </a:rPr>
              <a:t> </a:t>
            </a:r>
          </a:p>
          <a:p>
            <a:r>
              <a:rPr lang="en-US" u="sng" dirty="0">
                <a:ea typeface="+mn-lt"/>
                <a:cs typeface="+mn-lt"/>
              </a:rPr>
              <a:t>Synthetic data generation using RAGAS:</a:t>
            </a:r>
          </a:p>
          <a:p>
            <a:pPr marL="285750" indent="-285750">
              <a:buFont typeface="Arial" panose="020B0604020202020204" pitchFamily="34" charset="0"/>
              <a:buChar char="•"/>
            </a:pPr>
            <a:r>
              <a:rPr lang="en-US" dirty="0">
                <a:ea typeface="+mn-lt"/>
                <a:cs typeface="+mn-lt"/>
              </a:rPr>
              <a:t>CRITIC: </a:t>
            </a:r>
            <a:r>
              <a:rPr lang="en-US" dirty="0">
                <a:ea typeface="+mn-lt"/>
                <a:cs typeface="+mn-lt"/>
                <a:hlinkClick r:id="rId11"/>
              </a:rPr>
              <a:t>https://arxiv.org/abs/2305.11738</a:t>
            </a:r>
            <a:r>
              <a:rPr lang="en-US" dirty="0">
                <a:ea typeface="+mn-lt"/>
                <a:cs typeface="+mn-lt"/>
              </a:rPr>
              <a:t> </a:t>
            </a:r>
          </a:p>
          <a:p>
            <a:pPr marL="285750" indent="-285750">
              <a:buFont typeface="Arial" panose="020B0604020202020204" pitchFamily="34" charset="0"/>
              <a:buChar char="•"/>
            </a:pPr>
            <a:r>
              <a:rPr lang="en-US" dirty="0">
                <a:ea typeface="+mn-lt"/>
                <a:cs typeface="+mn-lt"/>
              </a:rPr>
              <a:t>Synthetic Test Data Generation : Complete guide: </a:t>
            </a:r>
            <a:r>
              <a:rPr lang="en-US" dirty="0">
                <a:ea typeface="+mn-lt"/>
                <a:cs typeface="+mn-lt"/>
                <a:hlinkClick r:id="rId12"/>
              </a:rPr>
              <a:t>https://medium.com/@rupeshyadav153/evaluation-of-retrieval-augmented-generation-rag-using-ragas-on-human-annotated-and-synthetic-09c4b825c298</a:t>
            </a:r>
            <a:r>
              <a:rPr lang="en-US" dirty="0">
                <a:ea typeface="+mn-lt"/>
                <a:cs typeface="+mn-lt"/>
              </a:rPr>
              <a:t> </a:t>
            </a:r>
            <a:endParaRPr lang="en-US">
              <a:ea typeface="Calibri" panose="020F0502020204030204"/>
              <a:cs typeface="Calibri" panose="020F0502020204030204"/>
            </a:endParaRPr>
          </a:p>
        </p:txBody>
      </p:sp>
    </p:spTree>
    <p:extLst>
      <p:ext uri="{BB962C8B-B14F-4D97-AF65-F5344CB8AC3E}">
        <p14:creationId xmlns:p14="http://schemas.microsoft.com/office/powerpoint/2010/main" val="233150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75869-974E-1307-0495-76EB7219DB8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ABA66F-C552-8309-C645-4BE563CB81EE}"/>
              </a:ext>
            </a:extLst>
          </p:cNvPr>
          <p:cNvSpPr txBox="1">
            <a:spLocks/>
          </p:cNvSpPr>
          <p:nvPr/>
        </p:nvSpPr>
        <p:spPr bwMode="gray">
          <a:xfrm>
            <a:off x="400650" y="28502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dirty="0">
                <a:solidFill>
                  <a:srgbClr val="000000"/>
                </a:solidFill>
                <a:latin typeface="Open Sans"/>
                <a:ea typeface="Open Sans"/>
                <a:cs typeface="Open Sans"/>
              </a:rPr>
              <a:t>Prerequisites Before We Start Training-</a:t>
            </a:r>
            <a:endParaRPr lang="en-US" dirty="0"/>
          </a:p>
          <a:p>
            <a:endParaRPr lang="en-US" dirty="0">
              <a:solidFill>
                <a:srgbClr val="000000"/>
              </a:solidFill>
              <a:latin typeface="Open Sans"/>
              <a:ea typeface="Open Sans"/>
              <a:cs typeface="Open Sans"/>
            </a:endParaRPr>
          </a:p>
        </p:txBody>
      </p:sp>
      <p:sp>
        <p:nvSpPr>
          <p:cNvPr id="10" name="TextBox 9">
            <a:extLst>
              <a:ext uri="{FF2B5EF4-FFF2-40B4-BE49-F238E27FC236}">
                <a16:creationId xmlns:a16="http://schemas.microsoft.com/office/drawing/2014/main" id="{E31E7FBC-569B-6A21-DF56-E7E9F18D2A9A}"/>
              </a:ext>
            </a:extLst>
          </p:cNvPr>
          <p:cNvSpPr txBox="1"/>
          <p:nvPr/>
        </p:nvSpPr>
        <p:spPr>
          <a:xfrm>
            <a:off x="552697" y="748421"/>
            <a:ext cx="11238653" cy="286232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40" tIns="45720" rIns="91440" bIns="45720" anchor="t">
            <a:spAutoFit/>
          </a:bodyPr>
          <a:lstStyle/>
          <a:p>
            <a:r>
              <a:rPr lang="en-US" sz="2000" dirty="0">
                <a:solidFill>
                  <a:schemeClr val="tx1"/>
                </a:solidFill>
                <a:latin typeface="Calibri"/>
                <a:ea typeface="Open Sans"/>
                <a:cs typeface="Open Sans"/>
              </a:rPr>
              <a:t>1. Create </a:t>
            </a:r>
            <a:r>
              <a:rPr lang="en-US" sz="2000" dirty="0">
                <a:solidFill>
                  <a:srgbClr val="0070C0"/>
                </a:solidFill>
                <a:latin typeface="Calibri"/>
                <a:ea typeface="Open Sans"/>
                <a:cs typeface="Open Sans"/>
                <a:hlinkClick r:id="rId2">
                  <a:extLst>
                    <a:ext uri="{A12FA001-AC4F-418D-AE19-62706E023703}">
                      <ahyp:hlinkClr xmlns:ahyp="http://schemas.microsoft.com/office/drawing/2018/hyperlinkcolor" val="tx"/>
                    </a:ext>
                  </a:extLst>
                </a:hlinkClick>
              </a:rPr>
              <a:t>OpenAI</a:t>
            </a:r>
            <a:r>
              <a:rPr lang="en-US" sz="2000" dirty="0">
                <a:solidFill>
                  <a:schemeClr val="tx1"/>
                </a:solidFill>
                <a:latin typeface="Calibri"/>
                <a:ea typeface="Open Sans"/>
                <a:cs typeface="Open Sans"/>
              </a:rPr>
              <a:t> account and get the OpenAI API Key- </a:t>
            </a:r>
            <a:endParaRPr lang="en-US">
              <a:solidFill>
                <a:schemeClr val="tx1"/>
              </a:solidFill>
            </a:endParaRPr>
          </a:p>
          <a:p>
            <a:pPr lvl="1"/>
            <a:r>
              <a:rPr lang="en-US" sz="2000" dirty="0">
                <a:solidFill>
                  <a:srgbClr val="0070C0"/>
                </a:solidFill>
                <a:ea typeface="+mn-lt"/>
                <a:cs typeface="+mn-lt"/>
                <a:hlinkClick r:id="rId3">
                  <a:extLst>
                    <a:ext uri="{A12FA001-AC4F-418D-AE19-62706E023703}">
                      <ahyp:hlinkClr xmlns:ahyp="http://schemas.microsoft.com/office/drawing/2018/hyperlinkcolor" val="tx"/>
                    </a:ext>
                  </a:extLst>
                </a:hlinkClick>
              </a:rPr>
              <a:t>https://medium.com/@lorenzozar/how-to-get-your-own-openai-api-key-f4d44e60c327</a:t>
            </a:r>
            <a:r>
              <a:rPr lang="en-US" sz="2000" dirty="0">
                <a:solidFill>
                  <a:schemeClr val="tx1"/>
                </a:solidFill>
                <a:ea typeface="+mn-lt"/>
                <a:cs typeface="+mn-lt"/>
              </a:rPr>
              <a:t> </a:t>
            </a:r>
            <a:endParaRPr lang="en-US">
              <a:solidFill>
                <a:schemeClr val="tx1"/>
              </a:solidFill>
              <a:ea typeface="Calibri" panose="020F0502020204030204"/>
              <a:cs typeface="Calibri" panose="020F0502020204030204"/>
            </a:endParaRPr>
          </a:p>
          <a:p>
            <a:r>
              <a:rPr lang="en-US" sz="2000" dirty="0">
                <a:solidFill>
                  <a:schemeClr val="tx1"/>
                </a:solidFill>
                <a:latin typeface="Calibri"/>
                <a:ea typeface="Calibri"/>
                <a:cs typeface="Calibri"/>
              </a:rPr>
              <a:t>2. OpenAI GPT model used: </a:t>
            </a:r>
            <a:r>
              <a:rPr lang="en-US" sz="2000" i="1" dirty="0">
                <a:solidFill>
                  <a:schemeClr val="tx1"/>
                </a:solidFill>
                <a:latin typeface="Calibri"/>
                <a:ea typeface="Calibri"/>
                <a:cs typeface="Calibri"/>
              </a:rPr>
              <a:t>gpt-3.5-turbo</a:t>
            </a:r>
          </a:p>
          <a:p>
            <a:r>
              <a:rPr lang="en-US" sz="2000" dirty="0">
                <a:solidFill>
                  <a:schemeClr val="tx1"/>
                </a:solidFill>
                <a:latin typeface="Calibri"/>
                <a:ea typeface="Open Sans"/>
                <a:cs typeface="Open Sans"/>
              </a:rPr>
              <a:t>3. Launch any IDE (recommended - VS Code) With Python &gt;= 3.12.</a:t>
            </a:r>
          </a:p>
          <a:p>
            <a:r>
              <a:rPr lang="en-US" sz="2000" dirty="0">
                <a:solidFill>
                  <a:schemeClr val="tx1"/>
                </a:solidFill>
                <a:latin typeface="Calibri"/>
                <a:ea typeface="Open Sans"/>
                <a:cs typeface="Open Sans"/>
              </a:rPr>
              <a:t>4. Install below Python packages using command: </a:t>
            </a:r>
            <a:endParaRPr lang="en-US" sz="2000" dirty="0">
              <a:solidFill>
                <a:schemeClr val="tx1"/>
              </a:solidFill>
              <a:ea typeface="Open Sans"/>
              <a:cs typeface="Open Sans"/>
            </a:endParaRPr>
          </a:p>
          <a:p>
            <a:pPr lvl="1"/>
            <a:r>
              <a:rPr lang="en-US" sz="2000" i="1" dirty="0">
                <a:solidFill>
                  <a:schemeClr val="tx1"/>
                </a:solidFill>
                <a:ea typeface="Open Sans"/>
                <a:cs typeface="Open Sans"/>
              </a:rPr>
              <a:t>pip install </a:t>
            </a:r>
            <a:r>
              <a:rPr lang="en-US" sz="2000" i="1" dirty="0">
                <a:solidFill>
                  <a:schemeClr val="tx1"/>
                </a:solidFill>
                <a:ea typeface="Calibri"/>
                <a:cs typeface="Calibri"/>
              </a:rPr>
              <a:t>ragas==0.1.10 datasets==2.20.0 </a:t>
            </a:r>
            <a:r>
              <a:rPr lang="en-US" sz="2000" i="1" dirty="0" err="1">
                <a:solidFill>
                  <a:schemeClr val="tx1"/>
                </a:solidFill>
                <a:ea typeface="Calibri"/>
                <a:cs typeface="Calibri"/>
              </a:rPr>
              <a:t>openai</a:t>
            </a:r>
            <a:r>
              <a:rPr lang="en-US" sz="2000" i="1" dirty="0">
                <a:solidFill>
                  <a:schemeClr val="tx1"/>
                </a:solidFill>
                <a:ea typeface="Calibri"/>
                <a:cs typeface="Calibri"/>
              </a:rPr>
              <a:t>==1.31.1 transformers==4.44.2 pandas==2.2.2 </a:t>
            </a:r>
            <a:r>
              <a:rPr lang="en-US" sz="2000" i="1" dirty="0" err="1">
                <a:solidFill>
                  <a:schemeClr val="tx1"/>
                </a:solidFill>
                <a:ea typeface="Calibri"/>
                <a:cs typeface="Calibri"/>
              </a:rPr>
              <a:t>langchain</a:t>
            </a:r>
            <a:r>
              <a:rPr lang="en-US" sz="2000" i="1" dirty="0">
                <a:solidFill>
                  <a:schemeClr val="tx1"/>
                </a:solidFill>
                <a:ea typeface="Calibri"/>
                <a:cs typeface="Calibri"/>
              </a:rPr>
              <a:t>==0.2.2 </a:t>
            </a:r>
            <a:r>
              <a:rPr lang="en-US" sz="2000" i="1" dirty="0" err="1">
                <a:solidFill>
                  <a:schemeClr val="tx1"/>
                </a:solidFill>
                <a:ea typeface="Calibri"/>
                <a:cs typeface="Calibri"/>
              </a:rPr>
              <a:t>langchain-openai</a:t>
            </a:r>
            <a:r>
              <a:rPr lang="en-US" sz="2000" i="1" dirty="0">
                <a:solidFill>
                  <a:schemeClr val="tx1"/>
                </a:solidFill>
                <a:ea typeface="Calibri"/>
                <a:cs typeface="Calibri"/>
              </a:rPr>
              <a:t>==0.1.8 </a:t>
            </a:r>
            <a:r>
              <a:rPr lang="en-US" sz="2000" i="1" dirty="0" err="1">
                <a:solidFill>
                  <a:schemeClr val="tx1"/>
                </a:solidFill>
                <a:ea typeface="Calibri"/>
                <a:cs typeface="Calibri"/>
              </a:rPr>
              <a:t>langchain</a:t>
            </a:r>
            <a:r>
              <a:rPr lang="en-US" sz="2000" i="1" dirty="0">
                <a:solidFill>
                  <a:schemeClr val="tx1"/>
                </a:solidFill>
                <a:ea typeface="Calibri"/>
                <a:cs typeface="Calibri"/>
              </a:rPr>
              <a:t>-community==0.2.3 </a:t>
            </a:r>
            <a:r>
              <a:rPr lang="en-US" sz="2000" i="1" dirty="0" err="1">
                <a:solidFill>
                  <a:schemeClr val="tx1"/>
                </a:solidFill>
                <a:ea typeface="Calibri"/>
                <a:cs typeface="Calibri"/>
              </a:rPr>
              <a:t>langchain</a:t>
            </a:r>
            <a:r>
              <a:rPr lang="en-US" sz="2000" i="1" dirty="0">
                <a:solidFill>
                  <a:schemeClr val="tx1"/>
                </a:solidFill>
                <a:ea typeface="Calibri"/>
                <a:cs typeface="Calibri"/>
              </a:rPr>
              <a:t>-text-splitters==0.2.2</a:t>
            </a:r>
            <a:endParaRPr lang="en-US" i="1" dirty="0">
              <a:solidFill>
                <a:schemeClr val="tx1"/>
              </a:solidFill>
              <a:ea typeface="Calibri" panose="020F0502020204030204"/>
              <a:cs typeface="Calibri" panose="020F0502020204030204"/>
            </a:endParaRPr>
          </a:p>
          <a:p>
            <a:endParaRPr lang="en-US" sz="2000" dirty="0">
              <a:solidFill>
                <a:schemeClr val="tx1"/>
              </a:solidFill>
              <a:ea typeface="Open Sans"/>
              <a:cs typeface="Open Sans"/>
            </a:endParaRPr>
          </a:p>
        </p:txBody>
      </p:sp>
      <p:sp>
        <p:nvSpPr>
          <p:cNvPr id="2" name="Title 2">
            <a:extLst>
              <a:ext uri="{FF2B5EF4-FFF2-40B4-BE49-F238E27FC236}">
                <a16:creationId xmlns:a16="http://schemas.microsoft.com/office/drawing/2014/main" id="{BF3AC272-AA82-F1EE-4810-6640877761EB}"/>
              </a:ext>
            </a:extLst>
          </p:cNvPr>
          <p:cNvSpPr txBox="1">
            <a:spLocks/>
          </p:cNvSpPr>
          <p:nvPr/>
        </p:nvSpPr>
        <p:spPr bwMode="gray">
          <a:xfrm>
            <a:off x="467598" y="3302738"/>
            <a:ext cx="11390700" cy="277777"/>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dirty="0">
                <a:solidFill>
                  <a:srgbClr val="000000"/>
                </a:solidFill>
                <a:latin typeface="Open Sans"/>
              </a:rPr>
              <a:t>Python Packages-</a:t>
            </a:r>
            <a:endParaRPr lang="en-US" dirty="0"/>
          </a:p>
        </p:txBody>
      </p:sp>
      <p:sp>
        <p:nvSpPr>
          <p:cNvPr id="4" name="TextBox 3">
            <a:extLst>
              <a:ext uri="{FF2B5EF4-FFF2-40B4-BE49-F238E27FC236}">
                <a16:creationId xmlns:a16="http://schemas.microsoft.com/office/drawing/2014/main" id="{08ED965E-AC09-18E9-E318-00EA64683AF8}"/>
              </a:ext>
            </a:extLst>
          </p:cNvPr>
          <p:cNvSpPr txBox="1"/>
          <p:nvPr/>
        </p:nvSpPr>
        <p:spPr>
          <a:xfrm>
            <a:off x="542734" y="3706893"/>
            <a:ext cx="11240428" cy="2585323"/>
          </a:xfrm>
          <a:prstGeom prst="rect">
            <a:avLst/>
          </a:prstGeom>
          <a:noFill/>
        </p:spPr>
        <p:txBody>
          <a:bodyPr wrap="square" lIns="91440" tIns="45720" rIns="91440" bIns="45720" rtlCol="0" anchor="t">
            <a:spAutoFit/>
          </a:bodyPr>
          <a:lstStyle/>
          <a:p>
            <a:pPr marL="342900" indent="-342900">
              <a:buFont typeface="Arial"/>
              <a:buChar char="•"/>
            </a:pPr>
            <a:r>
              <a:rPr lang="en-US" dirty="0">
                <a:latin typeface="Calibri"/>
                <a:ea typeface="Open Sans"/>
                <a:cs typeface="Open Sans"/>
              </a:rPr>
              <a:t>ragas==0.1.10</a:t>
            </a:r>
            <a:endParaRPr lang="en-US">
              <a:latin typeface="Calibri"/>
              <a:ea typeface="Calibri"/>
              <a:cs typeface="Calibri"/>
            </a:endParaRPr>
          </a:p>
          <a:p>
            <a:pPr marL="342900" indent="-342900">
              <a:buFont typeface="Arial"/>
              <a:buChar char="•"/>
            </a:pPr>
            <a:r>
              <a:rPr lang="en-US" dirty="0">
                <a:ea typeface="+mn-lt"/>
                <a:cs typeface="+mn-lt"/>
              </a:rPr>
              <a:t>datasets==2.20.0</a:t>
            </a:r>
            <a:endParaRPr lang="en-US" dirty="0">
              <a:latin typeface="Calibri"/>
              <a:ea typeface="Open Sans"/>
              <a:cs typeface="Open Sans"/>
            </a:endParaRPr>
          </a:p>
          <a:p>
            <a:pPr marL="342900" indent="-342900">
              <a:buFont typeface="Arial"/>
              <a:buChar char="•"/>
            </a:pPr>
            <a:r>
              <a:rPr lang="en-US" err="1">
                <a:latin typeface="Calibri"/>
                <a:ea typeface="Open Sans"/>
                <a:cs typeface="Open Sans"/>
              </a:rPr>
              <a:t>openai</a:t>
            </a:r>
            <a:r>
              <a:rPr lang="en-US" dirty="0">
                <a:latin typeface="Calibri"/>
                <a:ea typeface="Open Sans"/>
                <a:cs typeface="Open Sans"/>
              </a:rPr>
              <a:t>==1.31.1</a:t>
            </a:r>
          </a:p>
          <a:p>
            <a:pPr marL="342900" indent="-342900">
              <a:buFont typeface="Arial"/>
              <a:buChar char="•"/>
            </a:pPr>
            <a:r>
              <a:rPr lang="en-US" dirty="0">
                <a:latin typeface="Calibri"/>
                <a:ea typeface="Open Sans"/>
                <a:cs typeface="Open Sans"/>
              </a:rPr>
              <a:t>transformers==4.44.2</a:t>
            </a:r>
          </a:p>
          <a:p>
            <a:pPr marL="342900" indent="-342900">
              <a:buFont typeface="Arial"/>
              <a:buChar char="•"/>
            </a:pPr>
            <a:r>
              <a:rPr lang="en-US" dirty="0">
                <a:latin typeface="Calibri"/>
                <a:ea typeface="Open Sans"/>
                <a:cs typeface="Open Sans"/>
              </a:rPr>
              <a:t>pandas==2.2.2</a:t>
            </a:r>
          </a:p>
          <a:p>
            <a:pPr marL="342900" indent="-342900">
              <a:buFont typeface="Arial"/>
              <a:buChar char="•"/>
            </a:pPr>
            <a:r>
              <a:rPr lang="en-US" err="1">
                <a:latin typeface="Calibri"/>
                <a:ea typeface="Open Sans"/>
                <a:cs typeface="Open Sans"/>
              </a:rPr>
              <a:t>langchain</a:t>
            </a:r>
            <a:r>
              <a:rPr lang="en-US" dirty="0">
                <a:latin typeface="Calibri"/>
                <a:ea typeface="Open Sans"/>
                <a:cs typeface="Open Sans"/>
              </a:rPr>
              <a:t>==0.2.2</a:t>
            </a:r>
          </a:p>
          <a:p>
            <a:pPr marL="342900" indent="-342900">
              <a:buFont typeface="Arial"/>
              <a:buChar char="•"/>
            </a:pPr>
            <a:r>
              <a:rPr lang="en-US" err="1">
                <a:latin typeface="Calibri"/>
                <a:ea typeface="Open Sans"/>
                <a:cs typeface="Open Sans"/>
              </a:rPr>
              <a:t>langchain-openai</a:t>
            </a:r>
            <a:r>
              <a:rPr lang="en-US" dirty="0">
                <a:latin typeface="Calibri"/>
                <a:ea typeface="Open Sans"/>
                <a:cs typeface="Open Sans"/>
              </a:rPr>
              <a:t>==0.1.8</a:t>
            </a:r>
          </a:p>
          <a:p>
            <a:pPr marL="342900" indent="-342900">
              <a:buFont typeface="Arial"/>
              <a:buChar char="•"/>
            </a:pPr>
            <a:r>
              <a:rPr lang="en-US" err="1">
                <a:latin typeface="Calibri"/>
                <a:ea typeface="Open Sans"/>
                <a:cs typeface="Open Sans"/>
              </a:rPr>
              <a:t>langchain</a:t>
            </a:r>
            <a:r>
              <a:rPr lang="en-US" dirty="0">
                <a:latin typeface="Calibri"/>
                <a:ea typeface="Open Sans"/>
                <a:cs typeface="Open Sans"/>
              </a:rPr>
              <a:t>-community==0.2.3</a:t>
            </a:r>
          </a:p>
          <a:p>
            <a:pPr marL="342900" indent="-342900">
              <a:buFont typeface="Arial"/>
              <a:buChar char="•"/>
            </a:pPr>
            <a:r>
              <a:rPr lang="en-US" err="1">
                <a:latin typeface="Calibri"/>
                <a:ea typeface="Open Sans"/>
                <a:cs typeface="Open Sans"/>
              </a:rPr>
              <a:t>langchain</a:t>
            </a:r>
            <a:r>
              <a:rPr lang="en-US" dirty="0">
                <a:latin typeface="Calibri"/>
                <a:ea typeface="Open Sans"/>
                <a:cs typeface="Open Sans"/>
              </a:rPr>
              <a:t>-text-splitters==0.2.2</a:t>
            </a:r>
            <a:endParaRPr lang="en-US">
              <a:latin typeface="Calibri"/>
              <a:ea typeface="Calibri"/>
              <a:cs typeface="Calibri"/>
            </a:endParaRPr>
          </a:p>
        </p:txBody>
      </p:sp>
    </p:spTree>
    <p:extLst>
      <p:ext uri="{BB962C8B-B14F-4D97-AF65-F5344CB8AC3E}">
        <p14:creationId xmlns:p14="http://schemas.microsoft.com/office/powerpoint/2010/main" val="260278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8693F-8ACC-BFDB-7634-F8243561D4F5}"/>
              </a:ext>
            </a:extLst>
          </p:cNvPr>
          <p:cNvSpPr>
            <a:spLocks noGrp="1"/>
          </p:cNvSpPr>
          <p:nvPr>
            <p:ph type="title"/>
          </p:nvPr>
        </p:nvSpPr>
        <p:spPr>
          <a:xfrm>
            <a:off x="804582" y="600449"/>
            <a:ext cx="4654922" cy="1854537"/>
          </a:xfrm>
        </p:spPr>
        <p:txBody>
          <a:bodyPr>
            <a:normAutofit fontScale="90000"/>
          </a:bodyPr>
          <a:lstStyle/>
          <a:p>
            <a:r>
              <a:rPr lang="en-US" dirty="0">
                <a:solidFill>
                  <a:srgbClr val="000000"/>
                </a:solidFill>
                <a:latin typeface="Calibri Light"/>
                <a:ea typeface="Calibri Light"/>
                <a:cs typeface="Calibri Light"/>
              </a:rPr>
              <a:t>RAG: </a:t>
            </a:r>
            <a:br>
              <a:rPr lang="en-US" dirty="0">
                <a:solidFill>
                  <a:srgbClr val="000000"/>
                </a:solidFill>
                <a:latin typeface="Calibri Light"/>
                <a:ea typeface="Calibri Light"/>
                <a:cs typeface="Calibri Light"/>
              </a:rPr>
            </a:br>
            <a:r>
              <a:rPr lang="en-US" sz="1600" dirty="0">
                <a:solidFill>
                  <a:srgbClr val="202124"/>
                </a:solidFill>
                <a:highlight>
                  <a:srgbClr val="FFFFFF"/>
                </a:highlight>
                <a:latin typeface="Calibri"/>
                <a:ea typeface="Open Sans"/>
                <a:cs typeface="Open Sans"/>
              </a:rPr>
              <a:t>An easy and popular way to use </a:t>
            </a:r>
            <a:r>
              <a:rPr lang="en-US" sz="1600" b="1" dirty="0">
                <a:solidFill>
                  <a:srgbClr val="202124"/>
                </a:solidFill>
                <a:highlight>
                  <a:srgbClr val="FFFFFF"/>
                </a:highlight>
                <a:latin typeface="Calibri"/>
                <a:ea typeface="Open Sans"/>
                <a:cs typeface="Open Sans"/>
              </a:rPr>
              <a:t>your own data</a:t>
            </a:r>
            <a:r>
              <a:rPr lang="en-US" sz="1600" dirty="0">
                <a:solidFill>
                  <a:srgbClr val="202124"/>
                </a:solidFill>
                <a:highlight>
                  <a:srgbClr val="FFFFFF"/>
                </a:highlight>
                <a:latin typeface="Calibri"/>
                <a:ea typeface="Open Sans"/>
                <a:cs typeface="Open Sans"/>
              </a:rPr>
              <a:t> is to provide it as part of the </a:t>
            </a:r>
            <a:r>
              <a:rPr lang="en-US" sz="1600" b="1" dirty="0">
                <a:solidFill>
                  <a:srgbClr val="202124"/>
                </a:solidFill>
                <a:highlight>
                  <a:srgbClr val="FFFFFF"/>
                </a:highlight>
                <a:latin typeface="Calibri"/>
                <a:ea typeface="Open Sans"/>
                <a:cs typeface="Open Sans"/>
              </a:rPr>
              <a:t>prompt </a:t>
            </a:r>
            <a:r>
              <a:rPr lang="en-US" sz="1600" dirty="0">
                <a:solidFill>
                  <a:srgbClr val="202124"/>
                </a:solidFill>
                <a:highlight>
                  <a:srgbClr val="FFFFFF"/>
                </a:highlight>
                <a:latin typeface="Calibri"/>
                <a:ea typeface="Open Sans"/>
                <a:cs typeface="Open Sans"/>
              </a:rPr>
              <a:t>with which you query the </a:t>
            </a:r>
            <a:r>
              <a:rPr lang="en-US" sz="1600" b="1" dirty="0">
                <a:solidFill>
                  <a:srgbClr val="202124"/>
                </a:solidFill>
                <a:highlight>
                  <a:srgbClr val="FFFFFF"/>
                </a:highlight>
                <a:latin typeface="Calibri"/>
                <a:ea typeface="Open Sans"/>
                <a:cs typeface="Open Sans"/>
              </a:rPr>
              <a:t>LLM model</a:t>
            </a:r>
            <a:r>
              <a:rPr lang="en-US" sz="1600" dirty="0">
                <a:solidFill>
                  <a:srgbClr val="202124"/>
                </a:solidFill>
                <a:highlight>
                  <a:srgbClr val="FFFFFF"/>
                </a:highlight>
                <a:latin typeface="Calibri"/>
                <a:ea typeface="Open Sans"/>
                <a:cs typeface="Open Sans"/>
              </a:rPr>
              <a:t>. </a:t>
            </a:r>
            <a:br>
              <a:rPr lang="en-US" sz="1600" dirty="0">
                <a:highlight>
                  <a:srgbClr val="FFFFFF"/>
                </a:highlight>
                <a:latin typeface="Calibri"/>
              </a:rPr>
            </a:br>
            <a:r>
              <a:rPr lang="en-US" sz="1600" dirty="0">
                <a:solidFill>
                  <a:srgbClr val="202124"/>
                </a:solidFill>
                <a:highlight>
                  <a:srgbClr val="FFFFFF"/>
                </a:highlight>
                <a:latin typeface="Calibri"/>
                <a:ea typeface="Open Sans"/>
                <a:cs typeface="Open Sans"/>
              </a:rPr>
              <a:t>This is called </a:t>
            </a:r>
            <a:r>
              <a:rPr lang="en-US" sz="1600" dirty="0">
                <a:solidFill>
                  <a:srgbClr val="040C28"/>
                </a:solidFill>
                <a:latin typeface="Calibri"/>
                <a:ea typeface="Open Sans"/>
                <a:cs typeface="Open Sans"/>
              </a:rPr>
              <a:t>retrieval augmented generation</a:t>
            </a:r>
            <a:r>
              <a:rPr lang="en-US" sz="1600" dirty="0">
                <a:solidFill>
                  <a:srgbClr val="202124"/>
                </a:solidFill>
                <a:highlight>
                  <a:srgbClr val="FFFFFF"/>
                </a:highlight>
                <a:latin typeface="Calibri"/>
                <a:ea typeface="Open Sans"/>
                <a:cs typeface="Open Sans"/>
              </a:rPr>
              <a:t> (RAG), as you would retrieve the relevant data and use it as </a:t>
            </a:r>
            <a:r>
              <a:rPr lang="en-US" sz="1600" b="1" dirty="0">
                <a:solidFill>
                  <a:srgbClr val="202124"/>
                </a:solidFill>
                <a:highlight>
                  <a:srgbClr val="FFFFFF"/>
                </a:highlight>
                <a:latin typeface="Calibri"/>
                <a:ea typeface="Open Sans"/>
                <a:cs typeface="Open Sans"/>
              </a:rPr>
              <a:t>augmented context</a:t>
            </a:r>
            <a:r>
              <a:rPr lang="en-US" sz="1600" dirty="0">
                <a:solidFill>
                  <a:srgbClr val="202124"/>
                </a:solidFill>
                <a:highlight>
                  <a:srgbClr val="FFFFFF"/>
                </a:highlight>
                <a:latin typeface="Calibri"/>
                <a:ea typeface="Open Sans"/>
                <a:cs typeface="Open Sans"/>
              </a:rPr>
              <a:t> for the LLM.</a:t>
            </a:r>
            <a:endParaRPr lang="en-US" sz="1600">
              <a:solidFill>
                <a:srgbClr val="202124"/>
              </a:solidFill>
              <a:highlight>
                <a:srgbClr val="FFFFFF"/>
              </a:highlight>
              <a:latin typeface="Calibri"/>
              <a:ea typeface="Calibri Light"/>
              <a:cs typeface="Calibri Light"/>
            </a:endParaRPr>
          </a:p>
        </p:txBody>
      </p:sp>
      <p:pic>
        <p:nvPicPr>
          <p:cNvPr id="2050" name="Picture 2">
            <a:extLst>
              <a:ext uri="{FF2B5EF4-FFF2-40B4-BE49-F238E27FC236}">
                <a16:creationId xmlns:a16="http://schemas.microsoft.com/office/drawing/2014/main" id="{F68D0FA2-B6AB-A331-D727-B8B838A50B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4991" y="769112"/>
            <a:ext cx="5076848" cy="3403723"/>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3830F54-38EA-E55C-B0DE-EBBE854903D5}"/>
              </a:ext>
            </a:extLst>
          </p:cNvPr>
          <p:cNvSpPr txBox="1"/>
          <p:nvPr/>
        </p:nvSpPr>
        <p:spPr>
          <a:xfrm>
            <a:off x="701488" y="4623547"/>
            <a:ext cx="487231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Aptos"/>
                <a:cs typeface="Arial"/>
              </a:rPr>
              <a:t>Input to RAG Evaluation​ Framework:</a:t>
            </a:r>
          </a:p>
          <a:p>
            <a:pPr marL="514350" indent="-514350">
              <a:buFont typeface="Arial"/>
              <a:buChar char="•"/>
            </a:pPr>
            <a:r>
              <a:rPr lang="en-US" dirty="0">
                <a:latin typeface="Aptos"/>
                <a:cs typeface="Arial"/>
              </a:rPr>
              <a:t>Question (User)​</a:t>
            </a:r>
          </a:p>
          <a:p>
            <a:pPr marL="514350" indent="-514350">
              <a:buFont typeface="Arial"/>
              <a:buChar char="•"/>
            </a:pPr>
            <a:r>
              <a:rPr lang="en-US" dirty="0">
                <a:latin typeface="Aptos"/>
                <a:cs typeface="Arial"/>
              </a:rPr>
              <a:t>Ground Truth (Actual Answer)​</a:t>
            </a:r>
          </a:p>
        </p:txBody>
      </p:sp>
      <p:sp>
        <p:nvSpPr>
          <p:cNvPr id="6" name="TextBox 5">
            <a:extLst>
              <a:ext uri="{FF2B5EF4-FFF2-40B4-BE49-F238E27FC236}">
                <a16:creationId xmlns:a16="http://schemas.microsoft.com/office/drawing/2014/main" id="{BA9ADC73-915A-9683-DF62-EF512B142337}"/>
              </a:ext>
            </a:extLst>
          </p:cNvPr>
          <p:cNvSpPr txBox="1"/>
          <p:nvPr/>
        </p:nvSpPr>
        <p:spPr>
          <a:xfrm>
            <a:off x="6091518" y="4620752"/>
            <a:ext cx="526107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Aptos"/>
                <a:cs typeface="Arial"/>
              </a:rPr>
              <a:t>What to evaluate ?</a:t>
            </a:r>
            <a:endParaRPr lang="en-US" dirty="0"/>
          </a:p>
          <a:p>
            <a:pPr marL="342900" indent="-342900">
              <a:buFont typeface="Arial"/>
              <a:buChar char="•"/>
            </a:pPr>
            <a:r>
              <a:rPr lang="en-US" dirty="0">
                <a:latin typeface="Aptos"/>
                <a:cs typeface="Arial"/>
              </a:rPr>
              <a:t>Answer (LLM)– Generated component</a:t>
            </a:r>
            <a:endParaRPr lang="en-US" dirty="0">
              <a:latin typeface="Calibri" panose="020F0502020204030204"/>
              <a:ea typeface="Calibri" panose="020F0502020204030204"/>
              <a:cs typeface="Calibri" panose="020F0502020204030204"/>
            </a:endParaRPr>
          </a:p>
          <a:p>
            <a:pPr marL="342900" indent="-342900">
              <a:buFont typeface="Arial"/>
              <a:buChar char="•"/>
            </a:pPr>
            <a:r>
              <a:rPr lang="en-US" dirty="0">
                <a:latin typeface="Aptos"/>
                <a:cs typeface="Arial"/>
              </a:rPr>
              <a:t>Retrieved Context (RAG)– Retrieved component</a:t>
            </a:r>
            <a:endParaRPr lang="en-US" dirty="0">
              <a:latin typeface="Calibri" panose="020F0502020204030204"/>
              <a:ea typeface="Calibri" panose="020F0502020204030204"/>
              <a:cs typeface="Calibri" panose="020F0502020204030204"/>
            </a:endParaRPr>
          </a:p>
        </p:txBody>
      </p:sp>
      <p:sp>
        <p:nvSpPr>
          <p:cNvPr id="8" name="Title 1">
            <a:extLst>
              <a:ext uri="{FF2B5EF4-FFF2-40B4-BE49-F238E27FC236}">
                <a16:creationId xmlns:a16="http://schemas.microsoft.com/office/drawing/2014/main" id="{9CFFD95D-3FEC-6A15-38F7-9DFDFF3B2344}"/>
              </a:ext>
            </a:extLst>
          </p:cNvPr>
          <p:cNvSpPr txBox="1">
            <a:spLocks/>
          </p:cNvSpPr>
          <p:nvPr/>
        </p:nvSpPr>
        <p:spPr>
          <a:xfrm>
            <a:off x="800099" y="2646643"/>
            <a:ext cx="4643717" cy="16640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70000"/>
              </a:lnSpc>
            </a:pPr>
            <a:r>
              <a:rPr lang="en-US" sz="4000" dirty="0">
                <a:solidFill>
                  <a:srgbClr val="000000"/>
                </a:solidFill>
                <a:latin typeface="Calibri Light"/>
                <a:ea typeface="Calibri Light"/>
                <a:cs typeface="Calibri Light"/>
              </a:rPr>
              <a:t>RAGAS: </a:t>
            </a:r>
            <a:endParaRPr lang="en-US"/>
          </a:p>
          <a:p>
            <a:pPr>
              <a:lnSpc>
                <a:spcPct val="70000"/>
              </a:lnSpc>
            </a:pPr>
            <a:r>
              <a:rPr lang="en-US" sz="1400">
                <a:solidFill>
                  <a:srgbClr val="202124"/>
                </a:solidFill>
                <a:highlight>
                  <a:srgbClr val="FFFFFF"/>
                </a:highlight>
                <a:latin typeface="Calibri"/>
                <a:ea typeface="Open Sans"/>
                <a:cs typeface="Open Sans"/>
              </a:rPr>
              <a:t>Retrieval-Augmented Generation Application System, </a:t>
            </a:r>
            <a:endParaRPr lang="en-US">
              <a:latin typeface="Calibri"/>
              <a:ea typeface="Calibri"/>
              <a:cs typeface="Calibri"/>
            </a:endParaRPr>
          </a:p>
          <a:p>
            <a:r>
              <a:rPr lang="en-US" sz="1400" dirty="0">
                <a:solidFill>
                  <a:srgbClr val="202124"/>
                </a:solidFill>
                <a:highlight>
                  <a:srgbClr val="FFFFFF"/>
                </a:highlight>
                <a:latin typeface="Calibri"/>
                <a:ea typeface="Open Sans"/>
                <a:cs typeface="Open Sans"/>
              </a:rPr>
              <a:t>designed to test the effectiveness of </a:t>
            </a:r>
            <a:r>
              <a:rPr lang="en-US" sz="1400" b="1" dirty="0">
                <a:solidFill>
                  <a:srgbClr val="202124"/>
                </a:solidFill>
                <a:highlight>
                  <a:srgbClr val="FFFFFF"/>
                </a:highlight>
                <a:latin typeface="Calibri"/>
                <a:ea typeface="Open Sans"/>
                <a:cs typeface="Open Sans"/>
              </a:rPr>
              <a:t>language </a:t>
            </a:r>
            <a:r>
              <a:rPr lang="en-US" sz="1400" dirty="0">
                <a:solidFill>
                  <a:srgbClr val="202124"/>
                </a:solidFill>
                <a:highlight>
                  <a:srgbClr val="FFFFFF"/>
                </a:highlight>
                <a:latin typeface="Calibri"/>
                <a:ea typeface="Open Sans"/>
                <a:cs typeface="Open Sans"/>
              </a:rPr>
              <a:t>and </a:t>
            </a:r>
            <a:r>
              <a:rPr lang="en-US" sz="1400" b="1" dirty="0">
                <a:solidFill>
                  <a:srgbClr val="202124"/>
                </a:solidFill>
                <a:highlight>
                  <a:srgbClr val="FFFFFF"/>
                </a:highlight>
                <a:latin typeface="Calibri"/>
                <a:ea typeface="Open Sans"/>
                <a:cs typeface="Open Sans"/>
              </a:rPr>
              <a:t>embedding </a:t>
            </a:r>
            <a:r>
              <a:rPr lang="en-US" sz="1400" dirty="0">
                <a:solidFill>
                  <a:srgbClr val="202124"/>
                </a:solidFill>
                <a:highlight>
                  <a:srgbClr val="FFFFFF"/>
                </a:highlight>
                <a:latin typeface="Calibri"/>
                <a:ea typeface="Open Sans"/>
                <a:cs typeface="Open Sans"/>
              </a:rPr>
              <a:t>models by simulating real-world queries and assessing the responses. </a:t>
            </a:r>
            <a:endParaRPr lang="en-US" sz="1400">
              <a:solidFill>
                <a:srgbClr val="202124"/>
              </a:solidFill>
              <a:highlight>
                <a:srgbClr val="FFFFFF"/>
              </a:highlight>
              <a:latin typeface="Calibri"/>
              <a:ea typeface="Open Sans"/>
              <a:cs typeface="Open Sans"/>
            </a:endParaRPr>
          </a:p>
        </p:txBody>
      </p:sp>
    </p:spTree>
    <p:extLst>
      <p:ext uri="{BB962C8B-B14F-4D97-AF65-F5344CB8AC3E}">
        <p14:creationId xmlns:p14="http://schemas.microsoft.com/office/powerpoint/2010/main" val="419874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41F18A-3845-2506-96E3-C185362E2B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70927" y="1531976"/>
            <a:ext cx="6128977" cy="4560250"/>
          </a:xfrm>
          <a:prstGeom prst="rect">
            <a:avLst/>
          </a:prstGeom>
        </p:spPr>
      </p:pic>
      <p:sp>
        <p:nvSpPr>
          <p:cNvPr id="3" name="Title 2">
            <a:extLst>
              <a:ext uri="{FF2B5EF4-FFF2-40B4-BE49-F238E27FC236}">
                <a16:creationId xmlns:a16="http://schemas.microsoft.com/office/drawing/2014/main" id="{84FA326E-972C-5574-61CE-3C2AC9C0AFC0}"/>
              </a:ext>
            </a:extLst>
          </p:cNvPr>
          <p:cNvSpPr txBox="1">
            <a:spLocks/>
          </p:cNvSpPr>
          <p:nvPr/>
        </p:nvSpPr>
        <p:spPr bwMode="gray">
          <a:xfrm>
            <a:off x="400650" y="257539"/>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rPr>
              <a:t>Introduction to RAGAS – Core Concepts</a:t>
            </a:r>
            <a:endParaRPr lang="en-US">
              <a:latin typeface="Open Sans"/>
              <a:ea typeface="Open Sans"/>
              <a:cs typeface="Open Sans"/>
            </a:endParaRPr>
          </a:p>
        </p:txBody>
      </p:sp>
      <p:sp>
        <p:nvSpPr>
          <p:cNvPr id="4" name="TextBox 3">
            <a:extLst>
              <a:ext uri="{FF2B5EF4-FFF2-40B4-BE49-F238E27FC236}">
                <a16:creationId xmlns:a16="http://schemas.microsoft.com/office/drawing/2014/main" id="{2509C9F8-C12D-3D93-E908-5E42240AACDC}"/>
              </a:ext>
            </a:extLst>
          </p:cNvPr>
          <p:cNvSpPr txBox="1"/>
          <p:nvPr/>
        </p:nvSpPr>
        <p:spPr>
          <a:xfrm>
            <a:off x="311105" y="589825"/>
            <a:ext cx="11700382" cy="1169551"/>
          </a:xfrm>
          <a:prstGeom prst="rect">
            <a:avLst/>
          </a:prstGeom>
          <a:noFill/>
        </p:spPr>
        <p:txBody>
          <a:bodyPr wrap="square">
            <a:spAutoFit/>
          </a:bodyPr>
          <a:lstStyle/>
          <a:p>
            <a:r>
              <a:rPr lang="en-US" sz="14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Ragas (</a:t>
            </a:r>
            <a:r>
              <a:rPr lang="en-US" sz="1400" b="1" i="1">
                <a:latin typeface="Open Sans" panose="020B0606030504020204" pitchFamily="34" charset="0"/>
                <a:ea typeface="Open Sans" panose="020B0606030504020204" pitchFamily="34" charset="0"/>
                <a:cs typeface="Open Sans" panose="020B0606030504020204" pitchFamily="34" charset="0"/>
              </a:rPr>
              <a:t>R</a:t>
            </a:r>
            <a:r>
              <a:rPr lang="en-US" sz="1400" i="1">
                <a:latin typeface="Open Sans" panose="020B0606030504020204" pitchFamily="34" charset="0"/>
                <a:ea typeface="Open Sans" panose="020B0606030504020204" pitchFamily="34" charset="0"/>
                <a:cs typeface="Open Sans" panose="020B0606030504020204" pitchFamily="34" charset="0"/>
              </a:rPr>
              <a:t>etrieval-</a:t>
            </a:r>
            <a:r>
              <a:rPr lang="en-US" sz="1400" b="1" i="1">
                <a:latin typeface="Open Sans" panose="020B0606030504020204" pitchFamily="34" charset="0"/>
                <a:ea typeface="Open Sans" panose="020B0606030504020204" pitchFamily="34" charset="0"/>
                <a:cs typeface="Open Sans" panose="020B0606030504020204" pitchFamily="34" charset="0"/>
              </a:rPr>
              <a:t>A</a:t>
            </a:r>
            <a:r>
              <a:rPr lang="en-US" sz="1400" i="1">
                <a:latin typeface="Open Sans" panose="020B0606030504020204" pitchFamily="34" charset="0"/>
                <a:ea typeface="Open Sans" panose="020B0606030504020204" pitchFamily="34" charset="0"/>
                <a:cs typeface="Open Sans" panose="020B0606030504020204" pitchFamily="34" charset="0"/>
              </a:rPr>
              <a:t>ugmented </a:t>
            </a:r>
            <a:r>
              <a:rPr lang="en-US" sz="1400" b="1" i="1">
                <a:latin typeface="Open Sans" panose="020B0606030504020204" pitchFamily="34" charset="0"/>
                <a:ea typeface="Open Sans" panose="020B0606030504020204" pitchFamily="34" charset="0"/>
                <a:cs typeface="Open Sans" panose="020B0606030504020204" pitchFamily="34" charset="0"/>
              </a:rPr>
              <a:t>G</a:t>
            </a:r>
            <a:r>
              <a:rPr lang="en-US" sz="1400" i="1">
                <a:latin typeface="Open Sans" panose="020B0606030504020204" pitchFamily="34" charset="0"/>
                <a:ea typeface="Open Sans" panose="020B0606030504020204" pitchFamily="34" charset="0"/>
                <a:cs typeface="Open Sans" panose="020B0606030504020204" pitchFamily="34" charset="0"/>
              </a:rPr>
              <a:t>eneration </a:t>
            </a:r>
            <a:r>
              <a:rPr lang="en-US" sz="1400" b="1" i="1">
                <a:latin typeface="Open Sans" panose="020B0606030504020204" pitchFamily="34" charset="0"/>
                <a:ea typeface="Open Sans" panose="020B0606030504020204" pitchFamily="34" charset="0"/>
                <a:cs typeface="Open Sans" panose="020B0606030504020204" pitchFamily="34" charset="0"/>
              </a:rPr>
              <a:t>A</a:t>
            </a:r>
            <a:r>
              <a:rPr lang="en-US" sz="1400" i="1">
                <a:latin typeface="Open Sans" panose="020B0606030504020204" pitchFamily="34" charset="0"/>
                <a:ea typeface="Open Sans" panose="020B0606030504020204" pitchFamily="34" charset="0"/>
                <a:cs typeface="Open Sans" panose="020B0606030504020204" pitchFamily="34" charset="0"/>
              </a:rPr>
              <a:t>pplication </a:t>
            </a:r>
            <a:r>
              <a:rPr lang="en-US" sz="1400" b="1" i="1">
                <a:latin typeface="Open Sans" panose="020B0606030504020204" pitchFamily="34" charset="0"/>
                <a:ea typeface="Open Sans" panose="020B0606030504020204" pitchFamily="34" charset="0"/>
                <a:cs typeface="Open Sans" panose="020B0606030504020204" pitchFamily="34" charset="0"/>
              </a:rPr>
              <a:t>S</a:t>
            </a:r>
            <a:r>
              <a:rPr lang="en-US" sz="1400" i="1">
                <a:latin typeface="Open Sans" panose="020B0606030504020204" pitchFamily="34" charset="0"/>
                <a:ea typeface="Open Sans" panose="020B0606030504020204" pitchFamily="34" charset="0"/>
                <a:cs typeface="Open Sans" panose="020B0606030504020204" pitchFamily="34" charset="0"/>
              </a:rPr>
              <a:t>ystem)</a:t>
            </a:r>
            <a:r>
              <a:rPr lang="en-US" sz="14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is a framework that helps you evaluate your Retrieval Augmented Generation (RAG) pipelines</a:t>
            </a:r>
          </a:p>
          <a:p>
            <a:r>
              <a:rPr lang="en-US" sz="14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p>
          <a:p>
            <a:r>
              <a:rPr lang="en-US" sz="1400" b="0" i="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Ragas aims to create an open standard, providing developers with the tools and techniques to leverage continual learning in their RAG applications.</a:t>
            </a:r>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C63A0342-65CF-B6DB-F79F-1AD719A71D09}"/>
              </a:ext>
            </a:extLst>
          </p:cNvPr>
          <p:cNvSpPr txBox="1"/>
          <p:nvPr/>
        </p:nvSpPr>
        <p:spPr>
          <a:xfrm>
            <a:off x="400650" y="1941614"/>
            <a:ext cx="3833999" cy="2185214"/>
          </a:xfrm>
          <a:prstGeom prst="rect">
            <a:avLst/>
          </a:prstGeom>
          <a:noFill/>
        </p:spPr>
        <p:txBody>
          <a:bodyPr wrap="square" lIns="91440" tIns="45720" rIns="91440" bIns="45720" rtlCol="0" anchor="t">
            <a:spAutoFit/>
          </a:bodyPr>
          <a:lstStyle/>
          <a:p>
            <a:r>
              <a:rPr lang="en-US" sz="1600" b="1" dirty="0">
                <a:solidFill>
                  <a:srgbClr val="7030A0"/>
                </a:solidFill>
                <a:latin typeface="Open Sans"/>
                <a:ea typeface="Open Sans"/>
                <a:cs typeface="Open Sans"/>
              </a:rPr>
              <a:t>Metrics Driven Development</a:t>
            </a:r>
          </a:p>
          <a:p>
            <a:endParaRPr lang="en-US" sz="400" b="1">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dirty="0">
                <a:solidFill>
                  <a:srgbClr val="0F172A"/>
                </a:solidFill>
                <a:latin typeface="Open Sans"/>
                <a:ea typeface="Open Sans"/>
                <a:cs typeface="Open Sans"/>
              </a:rPr>
              <a:t>Ragas’ vision is to facilitate the continuous improvement of LLM and RAG applications by embracing the ideology of Metrics-Driven Development (MDD).</a:t>
            </a:r>
          </a:p>
          <a:p>
            <a:pPr algn="l" fontAlgn="base"/>
            <a:endParaRPr lang="en-US" sz="4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b="1" dirty="0">
                <a:solidFill>
                  <a:srgbClr val="000000"/>
                </a:solidFill>
                <a:latin typeface="Open Sans"/>
                <a:ea typeface="Open Sans"/>
                <a:cs typeface="Open Sans"/>
              </a:rPr>
              <a:t>Open-source standard for applying MDD to LLM and RAG applications:</a:t>
            </a:r>
          </a:p>
          <a:p>
            <a:pPr algn="l" fontAlgn="base"/>
            <a:endPar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fontAlgn="base">
              <a:buFont typeface="Arial" panose="020B0604020202020204" pitchFamily="34" charset="0"/>
              <a:buChar char="•"/>
            </a:pPr>
            <a:r>
              <a:rPr lang="en-US" sz="1200" i="1" dirty="0">
                <a:solidFill>
                  <a:schemeClr val="accent1"/>
                </a:solidFill>
                <a:latin typeface="Open Sans"/>
                <a:ea typeface="Open Sans"/>
                <a:cs typeface="Open Sans"/>
                <a:hlinkClick r:id="rId3" action="ppaction://hlinksldjump">
                  <a:extLst>
                    <a:ext uri="{A12FA001-AC4F-418D-AE19-62706E023703}">
                      <ahyp:hlinkClr xmlns:ahyp="http://schemas.microsoft.com/office/drawing/2018/hyperlinkcolor" val="tx"/>
                    </a:ext>
                  </a:extLst>
                </a:hlinkClick>
              </a:rPr>
              <a:t>Evaluation</a:t>
            </a:r>
            <a:r>
              <a:rPr lang="en-US" sz="900" dirty="0">
                <a:solidFill>
                  <a:srgbClr val="000000"/>
                </a:solidFill>
                <a:latin typeface="Open Sans"/>
                <a:ea typeface="Open Sans"/>
                <a:cs typeface="Open Sans"/>
              </a:rPr>
              <a:t> – </a:t>
            </a:r>
            <a:r>
              <a:rPr lang="en-US" sz="1100" b="0" i="0" dirty="0">
                <a:solidFill>
                  <a:srgbClr val="000000"/>
                </a:solidFill>
                <a:effectLst/>
                <a:latin typeface="Open Sans"/>
                <a:ea typeface="Open Sans"/>
                <a:cs typeface="Open Sans"/>
              </a:rPr>
              <a:t>Assess LLMs and experiments with metric aid for reliability</a:t>
            </a:r>
            <a:r>
              <a:rPr lang="en-US" sz="1100" dirty="0">
                <a:solidFill>
                  <a:srgbClr val="000000"/>
                </a:solidFill>
                <a:latin typeface="Open Sans"/>
                <a:ea typeface="Open Sans"/>
                <a:cs typeface="Open Sans"/>
              </a:rPr>
              <a:t>.</a:t>
            </a:r>
          </a:p>
          <a:p>
            <a:pPr marL="171450" indent="-171450" fontAlgn="base">
              <a:buFont typeface="Arial" panose="020B0604020202020204" pitchFamily="34" charset="0"/>
              <a:buChar char="•"/>
            </a:pPr>
            <a:r>
              <a:rPr lang="en-US" sz="1200" i="1" u="sng" dirty="0">
                <a:solidFill>
                  <a:schemeClr val="accent1"/>
                </a:solidFill>
                <a:latin typeface="Open Sans"/>
                <a:ea typeface="Open Sans"/>
                <a:cs typeface="Open Sans"/>
              </a:rPr>
              <a:t>Monitoring</a:t>
            </a:r>
            <a:r>
              <a:rPr lang="en-US" sz="900" dirty="0">
                <a:solidFill>
                  <a:srgbClr val="000000"/>
                </a:solidFill>
                <a:latin typeface="Open Sans"/>
                <a:ea typeface="Open Sans"/>
                <a:cs typeface="Open Sans"/>
              </a:rPr>
              <a:t>– </a:t>
            </a:r>
            <a:r>
              <a:rPr lang="en-US" sz="1100" dirty="0">
                <a:solidFill>
                  <a:srgbClr val="000000"/>
                </a:solidFill>
                <a:latin typeface="Open Sans"/>
                <a:ea typeface="Open Sans"/>
                <a:cs typeface="Open Sans"/>
              </a:rPr>
              <a:t>Gain insights from data for LLM quality improvement.</a:t>
            </a:r>
          </a:p>
        </p:txBody>
      </p:sp>
      <p:sp>
        <p:nvSpPr>
          <p:cNvPr id="7" name="TextBox 6">
            <a:extLst>
              <a:ext uri="{FF2B5EF4-FFF2-40B4-BE49-F238E27FC236}">
                <a16:creationId xmlns:a16="http://schemas.microsoft.com/office/drawing/2014/main" id="{E9B6CF32-2E90-E9C7-FFE2-B4A8D86AC3CE}"/>
              </a:ext>
            </a:extLst>
          </p:cNvPr>
          <p:cNvSpPr txBox="1"/>
          <p:nvPr/>
        </p:nvSpPr>
        <p:spPr>
          <a:xfrm>
            <a:off x="398078" y="4270576"/>
            <a:ext cx="3659011" cy="1754326"/>
          </a:xfrm>
          <a:prstGeom prst="rect">
            <a:avLst/>
          </a:prstGeom>
          <a:noFill/>
        </p:spPr>
        <p:txBody>
          <a:bodyPr wrap="square" rtlCol="0">
            <a:spAutoFit/>
          </a:bodyPr>
          <a:lstStyle/>
          <a:p>
            <a:r>
              <a:rPr lang="en-US" sz="1600" b="1">
                <a:solidFill>
                  <a:schemeClr val="accent1"/>
                </a:solidFill>
                <a:latin typeface="Open Sans" panose="020B0606030504020204" pitchFamily="34" charset="0"/>
              </a:rPr>
              <a:t>Synthetic Test Data Generation</a:t>
            </a:r>
            <a:endParaRPr lang="en-US" sz="16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endParaRPr lang="en-US" sz="400" b="1">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By using </a:t>
            </a:r>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hlinkClick r:id="rId4" action="ppaction://hlinksldjump"/>
              </a:rPr>
              <a:t>synthetic data generation </a:t>
            </a:r>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developer time in data aggregation process can be reduced by 90%.</a:t>
            </a:r>
          </a:p>
          <a:p>
            <a:pPr algn="l" fontAlgn="base"/>
            <a:endPar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Ragas achieves this by employing an evolutionary generation paradigm, where questions with different characteristics such as </a:t>
            </a:r>
            <a:r>
              <a:rPr lang="en-US" sz="1100" b="1" i="1">
                <a:solidFill>
                  <a:srgbClr val="0F172A"/>
                </a:solidFill>
                <a:latin typeface="Open Sans" panose="020B0606030504020204" pitchFamily="34" charset="0"/>
                <a:ea typeface="Open Sans" panose="020B0606030504020204" pitchFamily="34" charset="0"/>
                <a:cs typeface="Open Sans" panose="020B0606030504020204" pitchFamily="34" charset="0"/>
              </a:rPr>
              <a:t>reasoning, conditioning, multi-context, and more are systematically crafted from the provided set of documents</a:t>
            </a:r>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 name="TextBox 8">
            <a:extLst>
              <a:ext uri="{FF2B5EF4-FFF2-40B4-BE49-F238E27FC236}">
                <a16:creationId xmlns:a16="http://schemas.microsoft.com/office/drawing/2014/main" id="{C7BAE73C-FB8D-983E-2339-E8E678630A38}"/>
              </a:ext>
            </a:extLst>
          </p:cNvPr>
          <p:cNvSpPr txBox="1"/>
          <p:nvPr/>
        </p:nvSpPr>
        <p:spPr>
          <a:xfrm>
            <a:off x="7727401" y="4885816"/>
            <a:ext cx="3973605" cy="1354217"/>
          </a:xfrm>
          <a:prstGeom prst="rect">
            <a:avLst/>
          </a:prstGeom>
          <a:noFill/>
        </p:spPr>
        <p:txBody>
          <a:bodyPr wrap="square" rtlCol="0">
            <a:spAutoFit/>
          </a:bodyPr>
          <a:lstStyle/>
          <a:p>
            <a:pPr algn="l"/>
            <a:r>
              <a:rPr lang="en-US" sz="16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Utilizing User Feedback</a:t>
            </a:r>
          </a:p>
          <a:p>
            <a:pPr algn="l"/>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User feedback can often be noisy and challenging to harness effectively. </a:t>
            </a:r>
          </a:p>
          <a:p>
            <a:pPr algn="l"/>
            <a:endPar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Ragas is equipped to assist you in the analysis of user feedback data, enabling the </a:t>
            </a:r>
            <a:r>
              <a:rPr lang="en-US" sz="1100" b="1" i="1">
                <a:solidFill>
                  <a:srgbClr val="0F172A"/>
                </a:solidFill>
                <a:latin typeface="Open Sans" panose="020B0606030504020204" pitchFamily="34" charset="0"/>
                <a:ea typeface="Open Sans" panose="020B0606030504020204" pitchFamily="34" charset="0"/>
                <a:cs typeface="Open Sans" panose="020B0606030504020204" pitchFamily="34" charset="0"/>
              </a:rPr>
              <a:t>discovery of patterns and making it a valuable resource </a:t>
            </a:r>
            <a:r>
              <a:rPr lang="en-US" sz="1100">
                <a:solidFill>
                  <a:srgbClr val="0F172A"/>
                </a:solidFill>
                <a:latin typeface="Open Sans" panose="020B0606030504020204" pitchFamily="34" charset="0"/>
                <a:ea typeface="Open Sans" panose="020B0606030504020204" pitchFamily="34" charset="0"/>
                <a:cs typeface="Open Sans" panose="020B0606030504020204" pitchFamily="34" charset="0"/>
              </a:rPr>
              <a:t>for continual improvement.</a:t>
            </a:r>
          </a:p>
        </p:txBody>
      </p:sp>
      <p:sp>
        <p:nvSpPr>
          <p:cNvPr id="11" name="TextBox 10">
            <a:extLst>
              <a:ext uri="{FF2B5EF4-FFF2-40B4-BE49-F238E27FC236}">
                <a16:creationId xmlns:a16="http://schemas.microsoft.com/office/drawing/2014/main" id="{6F963AC4-4DD9-904A-29FD-525AA61BB99C}"/>
              </a:ext>
            </a:extLst>
          </p:cNvPr>
          <p:cNvSpPr txBox="1"/>
          <p:nvPr/>
        </p:nvSpPr>
        <p:spPr>
          <a:xfrm>
            <a:off x="7854022" y="1890210"/>
            <a:ext cx="4044488" cy="2769989"/>
          </a:xfrm>
          <a:prstGeom prst="rect">
            <a:avLst/>
          </a:prstGeom>
          <a:noFill/>
        </p:spPr>
        <p:txBody>
          <a:bodyPr wrap="square" lIns="91440" tIns="45720" rIns="91440" bIns="45720" rtlCol="0" anchor="t">
            <a:spAutoFit/>
          </a:bodyPr>
          <a:lstStyle/>
          <a:p>
            <a:pPr algn="l" fontAlgn="base"/>
            <a:r>
              <a:rPr lang="en-US" sz="1600" b="1" dirty="0">
                <a:solidFill>
                  <a:schemeClr val="accent2">
                    <a:lumMod val="75000"/>
                  </a:schemeClr>
                </a:solidFill>
                <a:latin typeface="Open Sans"/>
                <a:ea typeface="Open Sans"/>
                <a:cs typeface="Open Sans"/>
              </a:rPr>
              <a:t>Ragas Metrics</a:t>
            </a:r>
          </a:p>
          <a:p>
            <a:endParaRPr lang="en-US" sz="1100" b="1">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b="0" i="0" dirty="0">
                <a:solidFill>
                  <a:srgbClr val="0F172A"/>
                </a:solidFill>
                <a:effectLst/>
                <a:latin typeface="Open Sans"/>
                <a:ea typeface="Open Sans"/>
                <a:cs typeface="Open Sans"/>
              </a:rPr>
              <a:t>Ragas offers metrics tailored for evaluating each component of your RAG pipeline in isolation.</a:t>
            </a:r>
            <a:endParaRPr lang="en-US" sz="1100" dirty="0">
              <a:solidFill>
                <a:srgbClr val="000000"/>
              </a:solidFill>
              <a:latin typeface="Open Sans"/>
              <a:ea typeface="Open Sans"/>
              <a:cs typeface="Open Sans"/>
            </a:endParaRPr>
          </a:p>
          <a:p>
            <a:pPr algn="l" fontAlgn="base"/>
            <a:endPar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gn="l" fontAlgn="base"/>
            <a:r>
              <a:rPr lang="en-US" sz="1100" b="1" dirty="0">
                <a:solidFill>
                  <a:srgbClr val="000000"/>
                </a:solidFill>
                <a:latin typeface="Open Sans"/>
                <a:ea typeface="Open Sans"/>
                <a:cs typeface="Open Sans"/>
              </a:rPr>
              <a:t>Ragas Score:</a:t>
            </a:r>
          </a:p>
          <a:p>
            <a:pPr algn="l" fontAlgn="base"/>
            <a:endPar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fontAlgn="base">
              <a:buFont typeface="Arial" panose="020B0604020202020204" pitchFamily="34" charset="0"/>
              <a:buChar char="•"/>
            </a:pPr>
            <a:r>
              <a:rPr lang="en-US" sz="1200" i="1" dirty="0">
                <a:solidFill>
                  <a:schemeClr val="accent1"/>
                </a:solidFill>
                <a:latin typeface="Open Sans"/>
                <a:ea typeface="Open Sans"/>
                <a:cs typeface="Open Sans"/>
                <a:hlinkClick r:id="rId5" action="ppaction://hlinksldjump">
                  <a:extLst>
                    <a:ext uri="{A12FA001-AC4F-418D-AE19-62706E023703}">
                      <ahyp:hlinkClr xmlns:ahyp="http://schemas.microsoft.com/office/drawing/2018/hyperlinkcolor" val="tx"/>
                    </a:ext>
                  </a:extLst>
                </a:hlinkClick>
              </a:rPr>
              <a:t>Faithfulness</a:t>
            </a:r>
            <a:r>
              <a:rPr lang="en-US" sz="1100" dirty="0">
                <a:solidFill>
                  <a:srgbClr val="000000"/>
                </a:solidFill>
                <a:latin typeface="Open Sans"/>
                <a:ea typeface="Open Sans"/>
                <a:cs typeface="Open Sans"/>
              </a:rPr>
              <a:t> – How factually accurate is generated answer.</a:t>
            </a:r>
          </a:p>
          <a:p>
            <a:pPr marL="171450" indent="-171450" fontAlgn="base">
              <a:buFont typeface="Arial" panose="020B0604020202020204" pitchFamily="34" charset="0"/>
              <a:buChar char="•"/>
            </a:pPr>
            <a:r>
              <a:rPr lang="en-US" sz="1200" i="1" dirty="0">
                <a:solidFill>
                  <a:schemeClr val="accent1"/>
                </a:solidFill>
                <a:latin typeface="Open Sans"/>
                <a:ea typeface="Open Sans"/>
                <a:cs typeface="Open Sans"/>
                <a:hlinkClick r:id="rId6" action="ppaction://hlinksldjump">
                  <a:extLst>
                    <a:ext uri="{A12FA001-AC4F-418D-AE19-62706E023703}">
                      <ahyp:hlinkClr xmlns:ahyp="http://schemas.microsoft.com/office/drawing/2018/hyperlinkcolor" val="tx"/>
                    </a:ext>
                  </a:extLst>
                </a:hlinkClick>
              </a:rPr>
              <a:t>Answer Relevancy </a:t>
            </a:r>
            <a:r>
              <a:rPr lang="en-US" sz="1100" dirty="0">
                <a:solidFill>
                  <a:srgbClr val="000000"/>
                </a:solidFill>
                <a:latin typeface="Open Sans"/>
                <a:ea typeface="Open Sans"/>
                <a:cs typeface="Open Sans"/>
              </a:rPr>
              <a:t>– Relevancy of the generated answer to the question.</a:t>
            </a:r>
          </a:p>
          <a:p>
            <a:pPr marL="171450" indent="-171450" fontAlgn="base">
              <a:buFont typeface="Arial" panose="020B0604020202020204" pitchFamily="34" charset="0"/>
              <a:buChar char="•"/>
            </a:pPr>
            <a:r>
              <a:rPr lang="en-US" sz="1200" i="1" dirty="0">
                <a:solidFill>
                  <a:schemeClr val="accent1"/>
                </a:solidFill>
                <a:latin typeface="Open Sans"/>
                <a:ea typeface="Open Sans"/>
                <a:cs typeface="Open Sans"/>
                <a:hlinkClick r:id="rId7" action="ppaction://hlinksldjump">
                  <a:extLst>
                    <a:ext uri="{A12FA001-AC4F-418D-AE19-62706E023703}">
                      <ahyp:hlinkClr xmlns:ahyp="http://schemas.microsoft.com/office/drawing/2018/hyperlinkcolor" val="tx"/>
                    </a:ext>
                  </a:extLst>
                </a:hlinkClick>
              </a:rPr>
              <a:t>Context Precision </a:t>
            </a:r>
            <a:r>
              <a:rPr lang="en-US" sz="1100" dirty="0">
                <a:solidFill>
                  <a:srgbClr val="000000"/>
                </a:solidFill>
                <a:latin typeface="Open Sans"/>
                <a:ea typeface="Open Sans"/>
                <a:cs typeface="Open Sans"/>
              </a:rPr>
              <a:t>– Is retrieved context relevant to the query?</a:t>
            </a:r>
            <a:endParaRPr lang="en-US" sz="11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fontAlgn="base">
              <a:buFont typeface="Arial" panose="020B0604020202020204" pitchFamily="34" charset="0"/>
              <a:buChar char="•"/>
            </a:pPr>
            <a:r>
              <a:rPr lang="en-US" sz="1200" i="1" dirty="0">
                <a:solidFill>
                  <a:schemeClr val="accent1"/>
                </a:solidFill>
                <a:latin typeface="Open Sans"/>
                <a:ea typeface="Open Sans"/>
                <a:cs typeface="Open Sans"/>
                <a:hlinkClick r:id="rId8" action="ppaction://hlinksldjump">
                  <a:extLst>
                    <a:ext uri="{A12FA001-AC4F-418D-AE19-62706E023703}">
                      <ahyp:hlinkClr xmlns:ahyp="http://schemas.microsoft.com/office/drawing/2018/hyperlinkcolor" val="tx"/>
                    </a:ext>
                  </a:extLst>
                </a:hlinkClick>
              </a:rPr>
              <a:t>Context Recall </a:t>
            </a:r>
            <a:r>
              <a:rPr lang="en-US" sz="1100" dirty="0">
                <a:solidFill>
                  <a:srgbClr val="000000"/>
                </a:solidFill>
                <a:latin typeface="Open Sans"/>
                <a:ea typeface="Open Sans"/>
                <a:cs typeface="Open Sans"/>
              </a:rPr>
              <a:t>– Can it retrieve all relevant information required to answer the question.</a:t>
            </a:r>
          </a:p>
        </p:txBody>
      </p:sp>
    </p:spTree>
    <p:extLst>
      <p:ext uri="{BB962C8B-B14F-4D97-AF65-F5344CB8AC3E}">
        <p14:creationId xmlns:p14="http://schemas.microsoft.com/office/powerpoint/2010/main" val="114183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693D3F62-E043-F4DE-DBB5-7FDEA5BAE8E5}"/>
              </a:ext>
            </a:extLst>
          </p:cNvPr>
          <p:cNvSpPr txBox="1"/>
          <p:nvPr/>
        </p:nvSpPr>
        <p:spPr>
          <a:xfrm>
            <a:off x="395194" y="606448"/>
            <a:ext cx="11228884" cy="307777"/>
          </a:xfrm>
          <a:prstGeom prst="rect">
            <a:avLst/>
          </a:prstGeom>
          <a:noFill/>
        </p:spPr>
        <p:txBody>
          <a:bodyPr wrap="square">
            <a:spAutoFit/>
          </a:bodyPr>
          <a:lstStyle/>
          <a:p>
            <a:r>
              <a:rPr lang="en-US" sz="14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Once the test set is ready  using </a:t>
            </a:r>
            <a:r>
              <a:rPr lang="en-US" sz="1400">
                <a:latin typeface="Open Sans" panose="020B0606030504020204" pitchFamily="34" charset="0"/>
                <a:ea typeface="Open Sans" panose="020B0606030504020204" pitchFamily="34" charset="0"/>
                <a:cs typeface="Open Sans" panose="020B0606030504020204" pitchFamily="34" charset="0"/>
                <a:hlinkClick r:id="rId2" action="ppaction://hlinksldjump"/>
              </a:rPr>
              <a:t>synthetic test set generation</a:t>
            </a:r>
            <a:r>
              <a:rPr lang="en-US" sz="14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next step is to  evaluate your RAG pipeline</a:t>
            </a:r>
            <a:endParaRPr lang="en-US" sz="1400" i="1">
              <a:latin typeface="Open Sans" panose="020B0606030504020204" pitchFamily="34" charset="0"/>
              <a:ea typeface="Open Sans" panose="020B0606030504020204" pitchFamily="34" charset="0"/>
              <a:cs typeface="Open Sans" panose="020B0606030504020204" pitchFamily="34" charset="0"/>
            </a:endParaRPr>
          </a:p>
        </p:txBody>
      </p:sp>
      <p:sp>
        <p:nvSpPr>
          <p:cNvPr id="2" name="Title 2">
            <a:extLst>
              <a:ext uri="{FF2B5EF4-FFF2-40B4-BE49-F238E27FC236}">
                <a16:creationId xmlns:a16="http://schemas.microsoft.com/office/drawing/2014/main" id="{BE027A28-4621-4A69-664F-2FA74D0A4819}"/>
              </a:ext>
            </a:extLst>
          </p:cNvPr>
          <p:cNvSpPr txBox="1">
            <a:spLocks/>
          </p:cNvSpPr>
          <p:nvPr/>
        </p:nvSpPr>
        <p:spPr bwMode="gray">
          <a:xfrm>
            <a:off x="395194" y="240748"/>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Metrics Driven Development - Evaluation</a:t>
            </a:r>
            <a:endParaRPr lang="en-US">
              <a:latin typeface="Open Sans"/>
              <a:ea typeface="Open Sans"/>
              <a:cs typeface="Open Sans"/>
            </a:endParaRPr>
          </a:p>
        </p:txBody>
      </p:sp>
      <p:sp>
        <p:nvSpPr>
          <p:cNvPr id="7" name="TextBox 6">
            <a:extLst>
              <a:ext uri="{FF2B5EF4-FFF2-40B4-BE49-F238E27FC236}">
                <a16:creationId xmlns:a16="http://schemas.microsoft.com/office/drawing/2014/main" id="{B8234F76-2BAF-0F6D-ACF3-13CA525A62C7}"/>
              </a:ext>
            </a:extLst>
          </p:cNvPr>
          <p:cNvSpPr txBox="1"/>
          <p:nvPr/>
        </p:nvSpPr>
        <p:spPr>
          <a:xfrm>
            <a:off x="565608" y="1279925"/>
            <a:ext cx="10548594" cy="523220"/>
          </a:xfrm>
          <a:prstGeom prst="rect">
            <a:avLst/>
          </a:prstGeom>
          <a:noFill/>
        </p:spPr>
        <p:txBody>
          <a:bodyPr wrap="square">
            <a:spAutoFit/>
          </a:bodyPr>
          <a:lstStyle/>
          <a:p>
            <a:pPr marL="285750" indent="-285750">
              <a:buFont typeface="Wingdings" panose="05000000000000000000" pitchFamily="2" charset="2"/>
              <a:buChar char="q"/>
            </a:pPr>
            <a:r>
              <a:rPr lang="en-US" sz="1400" b="0" i="0">
                <a:solidFill>
                  <a:srgbClr val="000000"/>
                </a:solidFill>
                <a:effectLst/>
                <a:latin typeface="Open Sans" panose="020B0606030504020204" pitchFamily="34" charset="0"/>
              </a:rPr>
              <a:t>Evaluate RAG pipeline components individually and collectively to identify improvement areas. </a:t>
            </a:r>
          </a:p>
          <a:p>
            <a:pPr marL="285750" indent="-285750">
              <a:buFont typeface="Wingdings" panose="05000000000000000000" pitchFamily="2" charset="2"/>
              <a:buChar char="q"/>
            </a:pPr>
            <a:r>
              <a:rPr lang="en-US" sz="1400" b="0" i="0">
                <a:solidFill>
                  <a:srgbClr val="000000"/>
                </a:solidFill>
                <a:effectLst/>
                <a:latin typeface="Open Sans" panose="020B0606030504020204" pitchFamily="34" charset="0"/>
              </a:rPr>
              <a:t>Quantitative assessments with specific metrics and datasets are essential to gauge performance enhancements</a:t>
            </a:r>
            <a:r>
              <a:rPr lang="en-US" sz="1200" b="0" i="0">
                <a:solidFill>
                  <a:srgbClr val="000000"/>
                </a:solidFill>
                <a:effectLst/>
                <a:latin typeface="Open Sans" panose="020B0606030504020204" pitchFamily="34" charset="0"/>
              </a:rPr>
              <a:t>.</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Rounded Corners 7">
            <a:extLst>
              <a:ext uri="{FF2B5EF4-FFF2-40B4-BE49-F238E27FC236}">
                <a16:creationId xmlns:a16="http://schemas.microsoft.com/office/drawing/2014/main" id="{7788FC63-1341-5BD2-34C3-B747ABA7DD30}"/>
              </a:ext>
            </a:extLst>
          </p:cNvPr>
          <p:cNvSpPr/>
          <p:nvPr/>
        </p:nvSpPr>
        <p:spPr>
          <a:xfrm>
            <a:off x="476102" y="972148"/>
            <a:ext cx="11067068" cy="92382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E49369C-E820-C29F-8FAE-5A6F67BDF4DD}"/>
              </a:ext>
            </a:extLst>
          </p:cNvPr>
          <p:cNvSpPr txBox="1"/>
          <p:nvPr/>
        </p:nvSpPr>
        <p:spPr>
          <a:xfrm>
            <a:off x="648830" y="972148"/>
            <a:ext cx="2230804" cy="338554"/>
          </a:xfrm>
          <a:prstGeom prst="rect">
            <a:avLst/>
          </a:prstGeom>
          <a:noFill/>
        </p:spPr>
        <p:txBody>
          <a:bodyPr wrap="none" rtlCol="0">
            <a:spAutoFit/>
          </a:bodyPr>
          <a:lstStyle/>
          <a:p>
            <a:r>
              <a:rPr lang="en-US" sz="1600" i="1">
                <a:solidFill>
                  <a:schemeClr val="accent1"/>
                </a:solidFill>
                <a:latin typeface="Open Sans" panose="020B0606030504020204" pitchFamily="34" charset="0"/>
                <a:ea typeface="Open Sans" panose="020B0606030504020204" pitchFamily="34" charset="0"/>
                <a:cs typeface="Open Sans" panose="020B0606030504020204" pitchFamily="34" charset="0"/>
              </a:rPr>
              <a:t>Points to remember…..</a:t>
            </a:r>
          </a:p>
        </p:txBody>
      </p:sp>
      <p:cxnSp>
        <p:nvCxnSpPr>
          <p:cNvPr id="11" name="Straight Arrow Connector 10">
            <a:extLst>
              <a:ext uri="{FF2B5EF4-FFF2-40B4-BE49-F238E27FC236}">
                <a16:creationId xmlns:a16="http://schemas.microsoft.com/office/drawing/2014/main" id="{71A3B1A3-13C7-481D-95C5-AD25C9912CC4}"/>
              </a:ext>
            </a:extLst>
          </p:cNvPr>
          <p:cNvCxnSpPr/>
          <p:nvPr/>
        </p:nvCxnSpPr>
        <p:spPr>
          <a:xfrm>
            <a:off x="820132" y="2394627"/>
            <a:ext cx="1029407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37E79F-8E92-2D52-6F55-BAA9780E55EE}"/>
              </a:ext>
            </a:extLst>
          </p:cNvPr>
          <p:cNvSpPr txBox="1"/>
          <p:nvPr/>
        </p:nvSpPr>
        <p:spPr>
          <a:xfrm>
            <a:off x="4706895" y="2025295"/>
            <a:ext cx="2183611" cy="369332"/>
          </a:xfrm>
          <a:prstGeom prst="rect">
            <a:avLst/>
          </a:prstGeom>
          <a:noFill/>
        </p:spPr>
        <p:txBody>
          <a:bodyPr wrap="none" rtlCol="0">
            <a:spAutoFit/>
          </a:bodyPr>
          <a:lstStyle/>
          <a:p>
            <a:r>
              <a:rPr lang="en-US" i="1">
                <a:latin typeface="Open Sans" panose="020B0606030504020204" pitchFamily="34" charset="0"/>
                <a:ea typeface="Open Sans" panose="020B0606030504020204" pitchFamily="34" charset="0"/>
                <a:cs typeface="Open Sans" panose="020B0606030504020204" pitchFamily="34" charset="0"/>
              </a:rPr>
              <a:t>In Depth Evaluation</a:t>
            </a:r>
          </a:p>
        </p:txBody>
      </p:sp>
      <p:sp>
        <p:nvSpPr>
          <p:cNvPr id="18" name="TextBox 17">
            <a:extLst>
              <a:ext uri="{FF2B5EF4-FFF2-40B4-BE49-F238E27FC236}">
                <a16:creationId xmlns:a16="http://schemas.microsoft.com/office/drawing/2014/main" id="{5352243A-19FC-E763-6A8E-E7FB6797AB8B}"/>
              </a:ext>
            </a:extLst>
          </p:cNvPr>
          <p:cNvSpPr txBox="1"/>
          <p:nvPr/>
        </p:nvSpPr>
        <p:spPr>
          <a:xfrm>
            <a:off x="857839" y="2461054"/>
            <a:ext cx="10218656" cy="1169551"/>
          </a:xfrm>
          <a:prstGeom prst="rect">
            <a:avLst/>
          </a:prstGeom>
          <a:noFill/>
        </p:spPr>
        <p:txBody>
          <a:bodyPr wrap="square" lIns="91440" tIns="45720" rIns="91440" bIns="45720" anchor="t">
            <a:spAutoFit/>
          </a:bodyPr>
          <a:lstStyle/>
          <a:p>
            <a:r>
              <a:rPr lang="en-US" sz="1400" dirty="0">
                <a:latin typeface="Open Sans"/>
                <a:ea typeface="Open Sans"/>
                <a:cs typeface="Open Sans"/>
              </a:rPr>
              <a:t>To evaluate the RAG pipeline, RAGAs expects the following information:</a:t>
            </a:r>
          </a:p>
          <a:p>
            <a:pPr marL="742950" lvl="1" indent="-285750">
              <a:buFont typeface="Wingdings" panose="05000000000000000000" pitchFamily="2" charset="2"/>
              <a:buChar char="Ø"/>
            </a:pPr>
            <a:r>
              <a:rPr lang="en-US" sz="1400" b="1" dirty="0">
                <a:latin typeface="Open Sans"/>
                <a:ea typeface="Open Sans"/>
                <a:cs typeface="Open Sans"/>
              </a:rPr>
              <a:t>question</a:t>
            </a:r>
            <a:r>
              <a:rPr lang="en-US" sz="1400" dirty="0">
                <a:latin typeface="Open Sans"/>
                <a:ea typeface="Open Sans"/>
                <a:cs typeface="Open Sans"/>
              </a:rPr>
              <a:t>: </a:t>
            </a:r>
            <a:r>
              <a:rPr lang="en-US" sz="1200" dirty="0">
                <a:latin typeface="Open Sans"/>
                <a:ea typeface="Open Sans"/>
                <a:cs typeface="Open Sans"/>
              </a:rPr>
              <a:t>The user query that is the input of the RAG pipeline.</a:t>
            </a:r>
          </a:p>
          <a:p>
            <a:pPr marL="742950" lvl="1" indent="-285750">
              <a:buFont typeface="Wingdings" panose="05000000000000000000" pitchFamily="2" charset="2"/>
              <a:buChar char="Ø"/>
            </a:pPr>
            <a:r>
              <a:rPr lang="en-US" sz="1400" b="1" dirty="0">
                <a:latin typeface="Open Sans"/>
                <a:ea typeface="Open Sans"/>
                <a:cs typeface="Open Sans"/>
              </a:rPr>
              <a:t>contexts</a:t>
            </a:r>
            <a:r>
              <a:rPr lang="en-US" sz="1400" dirty="0">
                <a:latin typeface="Open Sans"/>
                <a:ea typeface="Open Sans"/>
                <a:cs typeface="Open Sans"/>
              </a:rPr>
              <a:t>: </a:t>
            </a:r>
            <a:r>
              <a:rPr lang="en-US" sz="1200" dirty="0">
                <a:latin typeface="Open Sans"/>
                <a:ea typeface="Open Sans"/>
                <a:cs typeface="Open Sans"/>
              </a:rPr>
              <a:t>The contexts retrieved from the external knowledge source used to answer the question</a:t>
            </a:r>
            <a:r>
              <a:rPr lang="en-US" sz="1400" dirty="0">
                <a:latin typeface="Open Sans"/>
                <a:ea typeface="Open Sans"/>
                <a:cs typeface="Open Sans"/>
              </a:rPr>
              <a:t>.</a:t>
            </a:r>
          </a:p>
          <a:p>
            <a:pPr marL="742950" lvl="1" indent="-285750">
              <a:buFont typeface="Wingdings" panose="05000000000000000000" pitchFamily="2" charset="2"/>
              <a:buChar char="Ø"/>
            </a:pPr>
            <a:r>
              <a:rPr lang="en-US" sz="1400" b="1" dirty="0" err="1">
                <a:latin typeface="Open Sans"/>
                <a:ea typeface="Open Sans"/>
                <a:cs typeface="Open Sans"/>
              </a:rPr>
              <a:t>ground_truths</a:t>
            </a:r>
            <a:r>
              <a:rPr lang="en-US" sz="1400" dirty="0">
                <a:latin typeface="Open Sans"/>
                <a:ea typeface="Open Sans"/>
                <a:cs typeface="Open Sans"/>
              </a:rPr>
              <a:t>: </a:t>
            </a:r>
            <a:r>
              <a:rPr lang="en-US" sz="1200" dirty="0">
                <a:latin typeface="Open Sans"/>
                <a:ea typeface="Open Sans"/>
                <a:cs typeface="Open Sans"/>
              </a:rPr>
              <a:t>The ground truth answer to the question. This can be human-annotated or synthetically generated using RAGAS information</a:t>
            </a:r>
            <a:r>
              <a:rPr lang="en-US" sz="1400" dirty="0">
                <a:latin typeface="Open Sans"/>
                <a:ea typeface="Open Sans"/>
                <a:cs typeface="Open Sans"/>
              </a:rPr>
              <a:t>.</a:t>
            </a:r>
            <a:endParaRPr lang="en-US" sz="1400" b="1" dirty="0">
              <a:latin typeface="Open Sans"/>
              <a:ea typeface="Open Sans"/>
              <a:cs typeface="Open Sans"/>
            </a:endParaRPr>
          </a:p>
        </p:txBody>
      </p:sp>
      <p:grpSp>
        <p:nvGrpSpPr>
          <p:cNvPr id="21" name="Group 20">
            <a:extLst>
              <a:ext uri="{FF2B5EF4-FFF2-40B4-BE49-F238E27FC236}">
                <a16:creationId xmlns:a16="http://schemas.microsoft.com/office/drawing/2014/main" id="{E13DA87A-8B5F-6F50-7F19-BCFB1351EB48}"/>
              </a:ext>
            </a:extLst>
          </p:cNvPr>
          <p:cNvGrpSpPr/>
          <p:nvPr/>
        </p:nvGrpSpPr>
        <p:grpSpPr>
          <a:xfrm>
            <a:off x="6282564" y="3620087"/>
            <a:ext cx="5040664" cy="2922115"/>
            <a:chOff x="3590166" y="1129117"/>
            <a:chExt cx="5284009" cy="3007877"/>
          </a:xfrm>
        </p:grpSpPr>
        <p:sp>
          <p:nvSpPr>
            <p:cNvPr id="23" name="TextBox 22">
              <a:extLst>
                <a:ext uri="{FF2B5EF4-FFF2-40B4-BE49-F238E27FC236}">
                  <a16:creationId xmlns:a16="http://schemas.microsoft.com/office/drawing/2014/main" id="{B37C5F95-4E98-D71A-8765-85ED990AA86D}"/>
                </a:ext>
              </a:extLst>
            </p:cNvPr>
            <p:cNvSpPr txBox="1"/>
            <p:nvPr/>
          </p:nvSpPr>
          <p:spPr>
            <a:xfrm>
              <a:off x="3932869" y="1129117"/>
              <a:ext cx="4941306" cy="38017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Evaluation Metrics of RAG pipeline</a:t>
              </a:r>
            </a:p>
          </p:txBody>
        </p:sp>
        <p:cxnSp>
          <p:nvCxnSpPr>
            <p:cNvPr id="24" name="Straight Connector 23">
              <a:extLst>
                <a:ext uri="{FF2B5EF4-FFF2-40B4-BE49-F238E27FC236}">
                  <a16:creationId xmlns:a16="http://schemas.microsoft.com/office/drawing/2014/main" id="{04557DFA-CF5E-C66B-E6CE-38E11E1A3B71}"/>
                </a:ext>
              </a:extLst>
            </p:cNvPr>
            <p:cNvCxnSpPr>
              <a:cxnSpLocks/>
            </p:cNvCxnSpPr>
            <p:nvPr/>
          </p:nvCxnSpPr>
          <p:spPr>
            <a:xfrm flipH="1">
              <a:off x="6094520" y="1464816"/>
              <a:ext cx="1480" cy="2672178"/>
            </a:xfrm>
            <a:prstGeom prst="line">
              <a:avLst/>
            </a:prstGeom>
            <a:ln w="1905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9B2256D-77EC-26EE-CCD7-2C31821B2990}"/>
                </a:ext>
              </a:extLst>
            </p:cNvPr>
            <p:cNvSpPr txBox="1"/>
            <p:nvPr/>
          </p:nvSpPr>
          <p:spPr>
            <a:xfrm>
              <a:off x="4059079" y="1638883"/>
              <a:ext cx="1304268" cy="338554"/>
            </a:xfrm>
            <a:prstGeom prst="rect">
              <a:avLst/>
            </a:prstGeom>
            <a:noFill/>
          </p:spPr>
          <p:txBody>
            <a:bodyPr wrap="none" rtlCol="0">
              <a:spAutoFit/>
            </a:bodyPr>
            <a:lstStyle/>
            <a:p>
              <a:r>
                <a:rPr lang="en-US" sz="160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generation</a:t>
              </a:r>
            </a:p>
          </p:txBody>
        </p:sp>
        <p:sp>
          <p:nvSpPr>
            <p:cNvPr id="30" name="TextBox 29">
              <a:extLst>
                <a:ext uri="{FF2B5EF4-FFF2-40B4-BE49-F238E27FC236}">
                  <a16:creationId xmlns:a16="http://schemas.microsoft.com/office/drawing/2014/main" id="{64048376-43F6-FB12-BCE2-C61370BE94BE}"/>
                </a:ext>
              </a:extLst>
            </p:cNvPr>
            <p:cNvSpPr txBox="1"/>
            <p:nvPr/>
          </p:nvSpPr>
          <p:spPr>
            <a:xfrm>
              <a:off x="6796004" y="1638883"/>
              <a:ext cx="1061316" cy="338554"/>
            </a:xfrm>
            <a:prstGeom prst="rect">
              <a:avLst/>
            </a:prstGeom>
            <a:noFill/>
          </p:spPr>
          <p:txBody>
            <a:bodyPr wrap="none" rtlCol="0">
              <a:spAutoFit/>
            </a:bodyPr>
            <a:lstStyle/>
            <a:p>
              <a:r>
                <a:rPr lang="en-US" sz="160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retrieval</a:t>
              </a:r>
            </a:p>
          </p:txBody>
        </p:sp>
        <p:sp>
          <p:nvSpPr>
            <p:cNvPr id="31" name="TextBox 30">
              <a:extLst>
                <a:ext uri="{FF2B5EF4-FFF2-40B4-BE49-F238E27FC236}">
                  <a16:creationId xmlns:a16="http://schemas.microsoft.com/office/drawing/2014/main" id="{8C191984-8824-D6C2-D7C5-8191A19EDD49}"/>
                </a:ext>
              </a:extLst>
            </p:cNvPr>
            <p:cNvSpPr txBox="1"/>
            <p:nvPr/>
          </p:nvSpPr>
          <p:spPr>
            <a:xfrm>
              <a:off x="4080899" y="2058711"/>
              <a:ext cx="1260629" cy="316810"/>
            </a:xfrm>
            <a:prstGeom prst="rect">
              <a:avLst/>
            </a:prstGeom>
            <a:noFill/>
          </p:spPr>
          <p:txBody>
            <a:bodyPr wrap="none" rtlCol="0">
              <a:spAutoFit/>
            </a:bodyPr>
            <a:lstStyle/>
            <a:p>
              <a:r>
                <a:rPr lang="en-US" sz="1400" b="1" i="1">
                  <a:latin typeface="Open Sans" panose="020B0606030504020204" pitchFamily="34" charset="0"/>
                  <a:ea typeface="Open Sans" panose="020B0606030504020204" pitchFamily="34" charset="0"/>
                  <a:cs typeface="Open Sans" panose="020B0606030504020204" pitchFamily="34" charset="0"/>
                  <a:hlinkClick r:id="rId3" action="ppaction://hlinksldjump"/>
                </a:rPr>
                <a:t>faithfulness</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C11E8537-AFBD-F705-D06A-5B2502578408}"/>
                </a:ext>
              </a:extLst>
            </p:cNvPr>
            <p:cNvSpPr txBox="1"/>
            <p:nvPr/>
          </p:nvSpPr>
          <p:spPr>
            <a:xfrm>
              <a:off x="3779941" y="2837272"/>
              <a:ext cx="1735373" cy="316810"/>
            </a:xfrm>
            <a:prstGeom prst="rect">
              <a:avLst/>
            </a:prstGeom>
            <a:noFill/>
          </p:spPr>
          <p:txBody>
            <a:bodyPr wrap="none" rtlCol="0">
              <a:spAutoFit/>
            </a:bodyPr>
            <a:lstStyle/>
            <a:p>
              <a:r>
                <a:rPr lang="en-US" sz="1400" b="1" i="1">
                  <a:latin typeface="Open Sans" panose="020B0606030504020204" pitchFamily="34" charset="0"/>
                  <a:ea typeface="Open Sans" panose="020B0606030504020204" pitchFamily="34" charset="0"/>
                  <a:cs typeface="Open Sans" panose="020B0606030504020204" pitchFamily="34" charset="0"/>
                  <a:hlinkClick r:id="rId4" action="ppaction://hlinksldjump"/>
                </a:rPr>
                <a:t>answer relevancy</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581FFB56-7505-B6F3-569F-223B13DD2C71}"/>
                </a:ext>
              </a:extLst>
            </p:cNvPr>
            <p:cNvSpPr txBox="1"/>
            <p:nvPr/>
          </p:nvSpPr>
          <p:spPr>
            <a:xfrm>
              <a:off x="6403522" y="2088605"/>
              <a:ext cx="1720250" cy="316810"/>
            </a:xfrm>
            <a:prstGeom prst="rect">
              <a:avLst/>
            </a:prstGeom>
            <a:noFill/>
          </p:spPr>
          <p:txBody>
            <a:bodyPr wrap="none" rtlCol="0">
              <a:spAutoFit/>
            </a:bodyPr>
            <a:lstStyle/>
            <a:p>
              <a:pPr algn="ctr"/>
              <a:r>
                <a:rPr lang="en-US" sz="1400" b="1" i="1">
                  <a:latin typeface="Open Sans" panose="020B0606030504020204" pitchFamily="34" charset="0"/>
                  <a:ea typeface="Open Sans" panose="020B0606030504020204" pitchFamily="34" charset="0"/>
                  <a:cs typeface="Open Sans" panose="020B0606030504020204" pitchFamily="34" charset="0"/>
                  <a:hlinkClick r:id="rId5" action="ppaction://hlinksldjump"/>
                </a:rPr>
                <a:t>context precision</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34" name="TextBox 33">
              <a:extLst>
                <a:ext uri="{FF2B5EF4-FFF2-40B4-BE49-F238E27FC236}">
                  <a16:creationId xmlns:a16="http://schemas.microsoft.com/office/drawing/2014/main" id="{F6CDDC88-3005-D639-7B74-A3FBDE9E80A0}"/>
                </a:ext>
              </a:extLst>
            </p:cNvPr>
            <p:cNvSpPr txBox="1"/>
            <p:nvPr/>
          </p:nvSpPr>
          <p:spPr>
            <a:xfrm>
              <a:off x="6681693" y="2827767"/>
              <a:ext cx="1406017" cy="316810"/>
            </a:xfrm>
            <a:prstGeom prst="rect">
              <a:avLst/>
            </a:prstGeom>
            <a:noFill/>
          </p:spPr>
          <p:txBody>
            <a:bodyPr wrap="none" rtlCol="0">
              <a:spAutoFit/>
            </a:bodyPr>
            <a:lstStyle/>
            <a:p>
              <a:r>
                <a:rPr lang="en-US" sz="1400" b="1" i="1">
                  <a:latin typeface="Open Sans" panose="020B0606030504020204" pitchFamily="34" charset="0"/>
                  <a:ea typeface="Open Sans" panose="020B0606030504020204" pitchFamily="34" charset="0"/>
                  <a:cs typeface="Open Sans" panose="020B0606030504020204" pitchFamily="34" charset="0"/>
                  <a:hlinkClick r:id="rId6" action="ppaction://hlinksldjump"/>
                </a:rPr>
                <a:t>context recall</a:t>
              </a:r>
              <a:endParaRPr lang="en-US" sz="1400" b="1" i="1">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6580057F-6E2E-EF68-1FF8-5DE516CD2FBD}"/>
                </a:ext>
              </a:extLst>
            </p:cNvPr>
            <p:cNvSpPr txBox="1"/>
            <p:nvPr/>
          </p:nvSpPr>
          <p:spPr>
            <a:xfrm>
              <a:off x="3704258" y="2318424"/>
              <a:ext cx="2122010" cy="411853"/>
            </a:xfrm>
            <a:prstGeom prst="rect">
              <a:avLst/>
            </a:prstGeom>
            <a:noFill/>
          </p:spPr>
          <p:txBody>
            <a:bodyPr wrap="square" rtlCol="0">
              <a:spAutoFit/>
            </a:bodyPr>
            <a:lstStyle/>
            <a:p>
              <a:pPr algn="ct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How factually accurate is generated answer</a:t>
              </a:r>
            </a:p>
          </p:txBody>
        </p:sp>
        <p:sp>
          <p:nvSpPr>
            <p:cNvPr id="36" name="TextBox 35">
              <a:extLst>
                <a:ext uri="{FF2B5EF4-FFF2-40B4-BE49-F238E27FC236}">
                  <a16:creationId xmlns:a16="http://schemas.microsoft.com/office/drawing/2014/main" id="{EA381456-52DE-619B-76F1-DF4A34821260}"/>
                </a:ext>
              </a:extLst>
            </p:cNvPr>
            <p:cNvSpPr txBox="1"/>
            <p:nvPr/>
          </p:nvSpPr>
          <p:spPr>
            <a:xfrm>
              <a:off x="3590166" y="3078076"/>
              <a:ext cx="2163932" cy="411853"/>
            </a:xfrm>
            <a:prstGeom prst="rect">
              <a:avLst/>
            </a:prstGeom>
            <a:noFill/>
          </p:spPr>
          <p:txBody>
            <a:bodyPr wrap="square">
              <a:spAutoFit/>
            </a:bodyPr>
            <a:lstStyle/>
            <a:p>
              <a:pPr algn="ct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Relevancy of the generated answer to the question</a:t>
              </a:r>
            </a:p>
          </p:txBody>
        </p:sp>
        <p:sp>
          <p:nvSpPr>
            <p:cNvPr id="37" name="TextBox 36">
              <a:extLst>
                <a:ext uri="{FF2B5EF4-FFF2-40B4-BE49-F238E27FC236}">
                  <a16:creationId xmlns:a16="http://schemas.microsoft.com/office/drawing/2014/main" id="{72DBC0E8-1A93-8E25-A3EF-55BC8A7A3308}"/>
                </a:ext>
              </a:extLst>
            </p:cNvPr>
            <p:cNvSpPr txBox="1"/>
            <p:nvPr/>
          </p:nvSpPr>
          <p:spPr>
            <a:xfrm>
              <a:off x="6163237" y="2347299"/>
              <a:ext cx="2275038" cy="411853"/>
            </a:xfrm>
            <a:prstGeom prst="rect">
              <a:avLst/>
            </a:prstGeom>
            <a:noFill/>
          </p:spPr>
          <p:txBody>
            <a:bodyPr wrap="square">
              <a:spAutoFit/>
            </a:bodyPr>
            <a:lstStyle/>
            <a:p>
              <a:pPr algn="ct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Signal to noise ratio to received context.</a:t>
              </a:r>
            </a:p>
          </p:txBody>
        </p:sp>
        <p:sp>
          <p:nvSpPr>
            <p:cNvPr id="38" name="TextBox 37">
              <a:extLst>
                <a:ext uri="{FF2B5EF4-FFF2-40B4-BE49-F238E27FC236}">
                  <a16:creationId xmlns:a16="http://schemas.microsoft.com/office/drawing/2014/main" id="{30CF974F-4BBE-3A94-0FF5-BB709704133D}"/>
                </a:ext>
              </a:extLst>
            </p:cNvPr>
            <p:cNvSpPr txBox="1"/>
            <p:nvPr/>
          </p:nvSpPr>
          <p:spPr>
            <a:xfrm>
              <a:off x="6228270" y="3102676"/>
              <a:ext cx="2244570" cy="570257"/>
            </a:xfrm>
            <a:prstGeom prst="rect">
              <a:avLst/>
            </a:prstGeom>
            <a:noFill/>
          </p:spPr>
          <p:txBody>
            <a:bodyPr wrap="square">
              <a:spAutoFit/>
            </a:bodyPr>
            <a:lstStyle/>
            <a:p>
              <a:pPr algn="ctr"/>
              <a:r>
                <a:rPr lang="en-US" sz="1000">
                  <a:solidFill>
                    <a:srgbClr val="000000"/>
                  </a:solidFill>
                  <a:latin typeface="Open Sans" panose="020B0606030504020204" pitchFamily="34" charset="0"/>
                  <a:ea typeface="Open Sans" panose="020B0606030504020204" pitchFamily="34" charset="0"/>
                  <a:cs typeface="Open Sans" panose="020B0606030504020204" pitchFamily="34" charset="0"/>
                </a:rPr>
                <a:t>Can it retrieve all relevant information required to answer the question.</a:t>
              </a:r>
            </a:p>
          </p:txBody>
        </p:sp>
      </p:grpSp>
      <p:sp>
        <p:nvSpPr>
          <p:cNvPr id="42" name="Rectangle: Rounded Corners 41">
            <a:extLst>
              <a:ext uri="{FF2B5EF4-FFF2-40B4-BE49-F238E27FC236}">
                <a16:creationId xmlns:a16="http://schemas.microsoft.com/office/drawing/2014/main" id="{105933F9-2BB0-6FD0-170B-1952499D69DB}"/>
              </a:ext>
            </a:extLst>
          </p:cNvPr>
          <p:cNvSpPr/>
          <p:nvPr/>
        </p:nvSpPr>
        <p:spPr>
          <a:xfrm>
            <a:off x="1715680" y="3714161"/>
            <a:ext cx="1102936" cy="565608"/>
          </a:xfrm>
          <a:prstGeom prst="roundRect">
            <a:avLst/>
          </a:prstGeom>
          <a:solidFill>
            <a:srgbClr val="A361A5"/>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900" b="1">
                <a:latin typeface="Open Sans" panose="020B0606030504020204" pitchFamily="34" charset="0"/>
                <a:ea typeface="Open Sans" panose="020B0606030504020204" pitchFamily="34" charset="0"/>
                <a:cs typeface="Open Sans" panose="020B0606030504020204" pitchFamily="34" charset="0"/>
              </a:rPr>
              <a:t>Contextual Reference Data</a:t>
            </a:r>
          </a:p>
        </p:txBody>
      </p:sp>
      <p:sp>
        <p:nvSpPr>
          <p:cNvPr id="43" name="Rectangle: Rounded Corners 42">
            <a:extLst>
              <a:ext uri="{FF2B5EF4-FFF2-40B4-BE49-F238E27FC236}">
                <a16:creationId xmlns:a16="http://schemas.microsoft.com/office/drawing/2014/main" id="{5A85C406-1521-24B5-C1BC-B2420274A403}"/>
              </a:ext>
            </a:extLst>
          </p:cNvPr>
          <p:cNvSpPr/>
          <p:nvPr/>
        </p:nvSpPr>
        <p:spPr>
          <a:xfrm>
            <a:off x="2712395" y="4375943"/>
            <a:ext cx="1102936" cy="565608"/>
          </a:xfrm>
          <a:prstGeom prst="roundRect">
            <a:avLst/>
          </a:prstGeom>
          <a:solidFill>
            <a:schemeClr val="accent6">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900" b="1">
                <a:latin typeface="Open Sans" panose="020B0606030504020204" pitchFamily="34" charset="0"/>
                <a:ea typeface="Open Sans" panose="020B0606030504020204" pitchFamily="34" charset="0"/>
                <a:cs typeface="Open Sans" panose="020B0606030504020204" pitchFamily="34" charset="0"/>
              </a:rPr>
              <a:t>User Questions</a:t>
            </a:r>
          </a:p>
        </p:txBody>
      </p:sp>
      <p:sp>
        <p:nvSpPr>
          <p:cNvPr id="44" name="Rectangle: Rounded Corners 43">
            <a:extLst>
              <a:ext uri="{FF2B5EF4-FFF2-40B4-BE49-F238E27FC236}">
                <a16:creationId xmlns:a16="http://schemas.microsoft.com/office/drawing/2014/main" id="{FEA9A489-86D3-7131-6E7B-291A7AF3E54C}"/>
              </a:ext>
            </a:extLst>
          </p:cNvPr>
          <p:cNvSpPr/>
          <p:nvPr/>
        </p:nvSpPr>
        <p:spPr>
          <a:xfrm>
            <a:off x="3889641" y="5064646"/>
            <a:ext cx="1102936" cy="565608"/>
          </a:xfrm>
          <a:prstGeom prst="roundRect">
            <a:avLst/>
          </a:prstGeom>
          <a:solidFill>
            <a:schemeClr val="accent1">
              <a:lumMod val="75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900" b="1">
                <a:latin typeface="Open Sans" panose="020B0606030504020204" pitchFamily="34" charset="0"/>
                <a:ea typeface="Open Sans" panose="020B0606030504020204" pitchFamily="34" charset="0"/>
                <a:cs typeface="Open Sans" panose="020B0606030504020204" pitchFamily="34" charset="0"/>
              </a:rPr>
              <a:t>Ground truth Answered</a:t>
            </a:r>
          </a:p>
        </p:txBody>
      </p:sp>
      <p:sp>
        <p:nvSpPr>
          <p:cNvPr id="45" name="Rectangle: Rounded Corners 44">
            <a:extLst>
              <a:ext uri="{FF2B5EF4-FFF2-40B4-BE49-F238E27FC236}">
                <a16:creationId xmlns:a16="http://schemas.microsoft.com/office/drawing/2014/main" id="{E4495280-4A12-0559-6326-8862C2538DE2}"/>
              </a:ext>
            </a:extLst>
          </p:cNvPr>
          <p:cNvSpPr/>
          <p:nvPr/>
        </p:nvSpPr>
        <p:spPr>
          <a:xfrm>
            <a:off x="4992577" y="5745258"/>
            <a:ext cx="1102936" cy="565608"/>
          </a:xfrm>
          <a:prstGeom prst="roundRect">
            <a:avLst/>
          </a:prstGeom>
          <a:solidFill>
            <a:schemeClr val="accent4"/>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900" b="1">
                <a:latin typeface="Open Sans" panose="020B0606030504020204" pitchFamily="34" charset="0"/>
                <a:ea typeface="Open Sans" panose="020B0606030504020204" pitchFamily="34" charset="0"/>
                <a:cs typeface="Open Sans" panose="020B0606030504020204" pitchFamily="34" charset="0"/>
              </a:rPr>
              <a:t>RAG generated answer</a:t>
            </a:r>
          </a:p>
        </p:txBody>
      </p:sp>
      <p:cxnSp>
        <p:nvCxnSpPr>
          <p:cNvPr id="59" name="Connector: Elbow 58">
            <a:extLst>
              <a:ext uri="{FF2B5EF4-FFF2-40B4-BE49-F238E27FC236}">
                <a16:creationId xmlns:a16="http://schemas.microsoft.com/office/drawing/2014/main" id="{2C744A76-E6E5-BB5C-5DF9-D41D2A03ECE2}"/>
              </a:ext>
            </a:extLst>
          </p:cNvPr>
          <p:cNvCxnSpPr>
            <a:stCxn id="42" idx="3"/>
            <a:endCxn id="43" idx="0"/>
          </p:cNvCxnSpPr>
          <p:nvPr/>
        </p:nvCxnSpPr>
        <p:spPr>
          <a:xfrm>
            <a:off x="2818616" y="3996965"/>
            <a:ext cx="445247" cy="3789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A4ECE1-280C-3361-8884-4AA819F3564E}"/>
              </a:ext>
            </a:extLst>
          </p:cNvPr>
          <p:cNvCxnSpPr/>
          <p:nvPr/>
        </p:nvCxnSpPr>
        <p:spPr>
          <a:xfrm>
            <a:off x="3827486" y="4661660"/>
            <a:ext cx="445247" cy="3789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09075920-594F-4B7A-F6F6-520DFD1241BA}"/>
              </a:ext>
            </a:extLst>
          </p:cNvPr>
          <p:cNvCxnSpPr/>
          <p:nvPr/>
        </p:nvCxnSpPr>
        <p:spPr>
          <a:xfrm>
            <a:off x="4992577" y="5347886"/>
            <a:ext cx="445247" cy="3789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9F2AC1E-A7BA-F371-FA0E-ACC6857D2D1F}"/>
              </a:ext>
            </a:extLst>
          </p:cNvPr>
          <p:cNvCxnSpPr>
            <a:cxnSpLocks/>
          </p:cNvCxnSpPr>
          <p:nvPr/>
        </p:nvCxnSpPr>
        <p:spPr>
          <a:xfrm>
            <a:off x="1461156" y="4375943"/>
            <a:ext cx="3323481" cy="224130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3EB1E2-2DEC-B9E7-8452-6B09F06137F3}"/>
              </a:ext>
            </a:extLst>
          </p:cNvPr>
          <p:cNvSpPr txBox="1"/>
          <p:nvPr/>
        </p:nvSpPr>
        <p:spPr>
          <a:xfrm rot="2054377">
            <a:off x="1883922" y="5393409"/>
            <a:ext cx="1827295" cy="369332"/>
          </a:xfrm>
          <a:prstGeom prst="rect">
            <a:avLst/>
          </a:prstGeom>
          <a:noFill/>
        </p:spPr>
        <p:txBody>
          <a:bodyPr wrap="none" rtlCol="0">
            <a:spAutoFit/>
          </a:bodyPr>
          <a:lstStyle/>
          <a:p>
            <a:r>
              <a:rPr lang="en-US"/>
              <a:t>RAG EVALUATION</a:t>
            </a:r>
          </a:p>
        </p:txBody>
      </p:sp>
      <p:sp>
        <p:nvSpPr>
          <p:cNvPr id="65" name="Rectangle 64">
            <a:extLst>
              <a:ext uri="{FF2B5EF4-FFF2-40B4-BE49-F238E27FC236}">
                <a16:creationId xmlns:a16="http://schemas.microsoft.com/office/drawing/2014/main" id="{2A973742-C989-9F32-2380-6C6CE18379BD}"/>
              </a:ext>
            </a:extLst>
          </p:cNvPr>
          <p:cNvSpPr/>
          <p:nvPr/>
        </p:nvSpPr>
        <p:spPr>
          <a:xfrm>
            <a:off x="6221691" y="3497738"/>
            <a:ext cx="4889687" cy="2960016"/>
          </a:xfrm>
          <a:prstGeom prst="rect">
            <a:avLst/>
          </a:prstGeom>
          <a:noFill/>
          <a:ln w="19050">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13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E2A43D37-3EF3-BB1D-59BE-0D51BEF435F5}"/>
              </a:ext>
            </a:extLst>
          </p:cNvPr>
          <p:cNvSpPr/>
          <p:nvPr/>
        </p:nvSpPr>
        <p:spPr>
          <a:xfrm>
            <a:off x="349412" y="1010311"/>
            <a:ext cx="7561150" cy="841808"/>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2">
            <a:extLst>
              <a:ext uri="{FF2B5EF4-FFF2-40B4-BE49-F238E27FC236}">
                <a16:creationId xmlns:a16="http://schemas.microsoft.com/office/drawing/2014/main" id="{BA8CF0C9-1C7A-00C4-E929-E764A73EB730}"/>
              </a:ext>
            </a:extLst>
          </p:cNvPr>
          <p:cNvSpPr txBox="1">
            <a:spLocks/>
          </p:cNvSpPr>
          <p:nvPr/>
        </p:nvSpPr>
        <p:spPr bwMode="gray">
          <a:xfrm>
            <a:off x="400650" y="195008"/>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Ragas Metrics - Faithfulness</a:t>
            </a:r>
            <a:endParaRPr lang="en-US">
              <a:latin typeface="Open Sans"/>
              <a:ea typeface="Open Sans"/>
              <a:cs typeface="Open Sans"/>
            </a:endParaRPr>
          </a:p>
        </p:txBody>
      </p:sp>
      <p:grpSp>
        <p:nvGrpSpPr>
          <p:cNvPr id="4" name="Group 3">
            <a:extLst>
              <a:ext uri="{FF2B5EF4-FFF2-40B4-BE49-F238E27FC236}">
                <a16:creationId xmlns:a16="http://schemas.microsoft.com/office/drawing/2014/main" id="{0690A1B9-441A-B4C9-B681-5D65316ECD08}"/>
              </a:ext>
            </a:extLst>
          </p:cNvPr>
          <p:cNvGrpSpPr/>
          <p:nvPr/>
        </p:nvGrpSpPr>
        <p:grpSpPr>
          <a:xfrm>
            <a:off x="7958799" y="1071740"/>
            <a:ext cx="4318954" cy="1663777"/>
            <a:chOff x="3976348" y="1384741"/>
            <a:chExt cx="4318954" cy="2752253"/>
          </a:xfrm>
        </p:grpSpPr>
        <p:sp>
          <p:nvSpPr>
            <p:cNvPr id="5" name="TextBox 4">
              <a:extLst>
                <a:ext uri="{FF2B5EF4-FFF2-40B4-BE49-F238E27FC236}">
                  <a16:creationId xmlns:a16="http://schemas.microsoft.com/office/drawing/2014/main" id="{0A9D4835-7A16-1416-1403-83D6A20CE4DD}"/>
                </a:ext>
              </a:extLst>
            </p:cNvPr>
            <p:cNvSpPr txBox="1"/>
            <p:nvPr/>
          </p:nvSpPr>
          <p:spPr>
            <a:xfrm>
              <a:off x="5601810" y="1384741"/>
              <a:ext cx="2138019" cy="432760"/>
            </a:xfrm>
            <a:prstGeom prst="rect">
              <a:avLst/>
            </a:prstGeom>
            <a:noFill/>
          </p:spPr>
          <p:txBody>
            <a:bodyPr wrap="square" rtlCol="0">
              <a:spAutoFit/>
            </a:bodyPr>
            <a:lstStyle/>
            <a:p>
              <a:r>
                <a:rPr lang="en-US" sz="1100" b="1">
                  <a:latin typeface="Open Sans" panose="020B0606030504020204" pitchFamily="34" charset="0"/>
                  <a:ea typeface="Open Sans" panose="020B0606030504020204" pitchFamily="34" charset="0"/>
                  <a:cs typeface="Open Sans" panose="020B0606030504020204" pitchFamily="34" charset="0"/>
                </a:rPr>
                <a:t>Ragas Score</a:t>
              </a:r>
            </a:p>
          </p:txBody>
        </p:sp>
        <p:cxnSp>
          <p:nvCxnSpPr>
            <p:cNvPr id="6" name="Straight Connector 5">
              <a:extLst>
                <a:ext uri="{FF2B5EF4-FFF2-40B4-BE49-F238E27FC236}">
                  <a16:creationId xmlns:a16="http://schemas.microsoft.com/office/drawing/2014/main" id="{253B2F51-4436-CE81-9D60-4274647EE99B}"/>
                </a:ext>
              </a:extLst>
            </p:cNvPr>
            <p:cNvCxnSpPr>
              <a:cxnSpLocks/>
            </p:cNvCxnSpPr>
            <p:nvPr/>
          </p:nvCxnSpPr>
          <p:spPr>
            <a:xfrm flipH="1">
              <a:off x="6094520" y="1879019"/>
              <a:ext cx="8767" cy="2257975"/>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F626983-D092-FA7F-B104-5AC26B337892}"/>
                </a:ext>
              </a:extLst>
            </p:cNvPr>
            <p:cNvSpPr txBox="1"/>
            <p:nvPr/>
          </p:nvSpPr>
          <p:spPr>
            <a:xfrm>
              <a:off x="4748596" y="1688223"/>
              <a:ext cx="92204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generation</a:t>
              </a:r>
            </a:p>
          </p:txBody>
        </p:sp>
        <p:sp>
          <p:nvSpPr>
            <p:cNvPr id="8" name="TextBox 7">
              <a:extLst>
                <a:ext uri="{FF2B5EF4-FFF2-40B4-BE49-F238E27FC236}">
                  <a16:creationId xmlns:a16="http://schemas.microsoft.com/office/drawing/2014/main" id="{2E4A1E0F-DD4D-3456-F135-B644CC20DDDF}"/>
                </a:ext>
              </a:extLst>
            </p:cNvPr>
            <p:cNvSpPr txBox="1"/>
            <p:nvPr/>
          </p:nvSpPr>
          <p:spPr>
            <a:xfrm>
              <a:off x="6563703" y="1669002"/>
              <a:ext cx="76655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retrieval</a:t>
              </a:r>
            </a:p>
          </p:txBody>
        </p:sp>
        <p:sp>
          <p:nvSpPr>
            <p:cNvPr id="9" name="TextBox 8">
              <a:extLst>
                <a:ext uri="{FF2B5EF4-FFF2-40B4-BE49-F238E27FC236}">
                  <a16:creationId xmlns:a16="http://schemas.microsoft.com/office/drawing/2014/main" id="{15AC5B19-E1DE-945C-9CF8-94738AA6CBCF}"/>
                </a:ext>
              </a:extLst>
            </p:cNvPr>
            <p:cNvSpPr txBox="1"/>
            <p:nvPr/>
          </p:nvSpPr>
          <p:spPr>
            <a:xfrm>
              <a:off x="4285086" y="2058712"/>
              <a:ext cx="1641796" cy="661870"/>
            </a:xfrm>
            <a:prstGeom prst="rect">
              <a:avLst/>
            </a:prstGeom>
            <a:noFill/>
          </p:spPr>
          <p:txBody>
            <a:bodyPr wrap="none" rtlCol="0">
              <a:spAutoFit/>
            </a:bodyPr>
            <a:lstStyle/>
            <a:p>
              <a:r>
                <a:rPr lang="en-US" sz="2000" b="1" i="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faithfulness</a:t>
              </a:r>
              <a:endParaRPr lang="en-US" b="1" i="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7CEE39CB-74F5-D4F2-2C1B-0067A0E1CD3A}"/>
                </a:ext>
              </a:extLst>
            </p:cNvPr>
            <p:cNvSpPr txBox="1"/>
            <p:nvPr/>
          </p:nvSpPr>
          <p:spPr>
            <a:xfrm>
              <a:off x="4434586" y="3046655"/>
              <a:ext cx="1247457"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answer relevancy</a:t>
              </a:r>
            </a:p>
          </p:txBody>
        </p:sp>
        <p:sp>
          <p:nvSpPr>
            <p:cNvPr id="11" name="TextBox 10">
              <a:extLst>
                <a:ext uri="{FF2B5EF4-FFF2-40B4-BE49-F238E27FC236}">
                  <a16:creationId xmlns:a16="http://schemas.microsoft.com/office/drawing/2014/main" id="{61C22479-3280-F129-869F-EB132B003E86}"/>
                </a:ext>
              </a:extLst>
            </p:cNvPr>
            <p:cNvSpPr txBox="1"/>
            <p:nvPr/>
          </p:nvSpPr>
          <p:spPr>
            <a:xfrm>
              <a:off x="6329664" y="2089035"/>
              <a:ext cx="12346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precision</a:t>
              </a:r>
            </a:p>
          </p:txBody>
        </p:sp>
        <p:sp>
          <p:nvSpPr>
            <p:cNvPr id="12" name="TextBox 11">
              <a:extLst>
                <a:ext uri="{FF2B5EF4-FFF2-40B4-BE49-F238E27FC236}">
                  <a16:creationId xmlns:a16="http://schemas.microsoft.com/office/drawing/2014/main" id="{633ECC21-87FC-6B2C-4827-CEFA2E5DBF9E}"/>
                </a:ext>
              </a:extLst>
            </p:cNvPr>
            <p:cNvSpPr txBox="1"/>
            <p:nvPr/>
          </p:nvSpPr>
          <p:spPr>
            <a:xfrm>
              <a:off x="6499377" y="2962463"/>
              <a:ext cx="10214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recall</a:t>
              </a:r>
            </a:p>
          </p:txBody>
        </p:sp>
        <p:sp>
          <p:nvSpPr>
            <p:cNvPr id="13" name="TextBox 12">
              <a:extLst>
                <a:ext uri="{FF2B5EF4-FFF2-40B4-BE49-F238E27FC236}">
                  <a16:creationId xmlns:a16="http://schemas.microsoft.com/office/drawing/2014/main" id="{3EB11681-4190-521C-F734-32B6A71CD9A1}"/>
                </a:ext>
              </a:extLst>
            </p:cNvPr>
            <p:cNvSpPr txBox="1"/>
            <p:nvPr/>
          </p:nvSpPr>
          <p:spPr>
            <a:xfrm>
              <a:off x="4154964" y="2575182"/>
              <a:ext cx="1902040" cy="338554"/>
            </a:xfrm>
            <a:prstGeom prst="rect">
              <a:avLst/>
            </a:prstGeom>
            <a:noFill/>
          </p:spPr>
          <p:txBody>
            <a:bodyPr wrap="square" rtlCol="0">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How factually accurate is generated answer</a:t>
              </a:r>
            </a:p>
          </p:txBody>
        </p:sp>
        <p:sp>
          <p:nvSpPr>
            <p:cNvPr id="14" name="TextBox 13">
              <a:extLst>
                <a:ext uri="{FF2B5EF4-FFF2-40B4-BE49-F238E27FC236}">
                  <a16:creationId xmlns:a16="http://schemas.microsoft.com/office/drawing/2014/main" id="{EB9BC76E-DE5C-1918-6422-79A832769BCA}"/>
                </a:ext>
              </a:extLst>
            </p:cNvPr>
            <p:cNvSpPr txBox="1"/>
            <p:nvPr/>
          </p:nvSpPr>
          <p:spPr>
            <a:xfrm>
              <a:off x="3976348" y="3284680"/>
              <a:ext cx="2163932" cy="338554"/>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Relevancy of the generated answer to the question</a:t>
              </a:r>
            </a:p>
          </p:txBody>
        </p:sp>
        <p:sp>
          <p:nvSpPr>
            <p:cNvPr id="15" name="TextBox 14">
              <a:extLst>
                <a:ext uri="{FF2B5EF4-FFF2-40B4-BE49-F238E27FC236}">
                  <a16:creationId xmlns:a16="http://schemas.microsoft.com/office/drawing/2014/main" id="{2AD168E7-E559-C7B6-4C3D-F586044AFAC6}"/>
                </a:ext>
              </a:extLst>
            </p:cNvPr>
            <p:cNvSpPr txBox="1"/>
            <p:nvPr/>
          </p:nvSpPr>
          <p:spPr>
            <a:xfrm>
              <a:off x="6240000" y="2398586"/>
              <a:ext cx="1686623"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Signal to noise ratio to received context.</a:t>
              </a:r>
            </a:p>
          </p:txBody>
        </p:sp>
        <p:sp>
          <p:nvSpPr>
            <p:cNvPr id="16" name="TextBox 15">
              <a:extLst>
                <a:ext uri="{FF2B5EF4-FFF2-40B4-BE49-F238E27FC236}">
                  <a16:creationId xmlns:a16="http://schemas.microsoft.com/office/drawing/2014/main" id="{C66BFEFC-B534-69CE-3D4D-BDB6113E172C}"/>
                </a:ext>
              </a:extLst>
            </p:cNvPr>
            <p:cNvSpPr txBox="1"/>
            <p:nvPr/>
          </p:nvSpPr>
          <p:spPr>
            <a:xfrm>
              <a:off x="6050732" y="3284680"/>
              <a:ext cx="2244570" cy="338554"/>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Can it retrieve all relevant information required to answer the question.</a:t>
              </a:r>
            </a:p>
          </p:txBody>
        </p:sp>
      </p:grpSp>
      <p:sp>
        <p:nvSpPr>
          <p:cNvPr id="19" name="TextBox 18">
            <a:extLst>
              <a:ext uri="{FF2B5EF4-FFF2-40B4-BE49-F238E27FC236}">
                <a16:creationId xmlns:a16="http://schemas.microsoft.com/office/drawing/2014/main" id="{099FBABD-9691-3008-8097-042E3B807B3F}"/>
              </a:ext>
            </a:extLst>
          </p:cNvPr>
          <p:cNvSpPr txBox="1"/>
          <p:nvPr/>
        </p:nvSpPr>
        <p:spPr>
          <a:xfrm>
            <a:off x="301175" y="546282"/>
            <a:ext cx="10671625" cy="461665"/>
          </a:xfrm>
          <a:prstGeom prst="rect">
            <a:avLst/>
          </a:prstGeom>
          <a:noFill/>
        </p:spPr>
        <p:txBody>
          <a:bodyPr wrap="square">
            <a:spAutoFit/>
          </a:bodyPr>
          <a:lstStyle/>
          <a:p>
            <a:r>
              <a:rPr lang="en-US" sz="1200" i="1">
                <a:latin typeface="Open Sans" panose="020B0606030504020204" pitchFamily="34" charset="0"/>
                <a:ea typeface="Open Sans" panose="020B0606030504020204" pitchFamily="34" charset="0"/>
                <a:cs typeface="Open Sans" panose="020B0606030504020204" pitchFamily="34" charset="0"/>
              </a:rPr>
              <a:t>This measures the factual consistency of the generated answer against the given context. It is calculated from answer and retrieved context. The answer is scaled to (0,1) range. </a:t>
            </a:r>
            <a:r>
              <a:rPr lang="en-US" sz="1200" b="1" i="1">
                <a:latin typeface="Open Sans" panose="020B0606030504020204" pitchFamily="34" charset="0"/>
                <a:ea typeface="Open Sans" panose="020B0606030504020204" pitchFamily="34" charset="0"/>
                <a:cs typeface="Open Sans" panose="020B0606030504020204" pitchFamily="34" charset="0"/>
              </a:rPr>
              <a:t>Higher</a:t>
            </a:r>
            <a:r>
              <a:rPr lang="en-US" sz="1200" i="1">
                <a:latin typeface="Open Sans" panose="020B0606030504020204" pitchFamily="34" charset="0"/>
                <a:ea typeface="Open Sans" panose="020B0606030504020204" pitchFamily="34" charset="0"/>
                <a:cs typeface="Open Sans" panose="020B0606030504020204" pitchFamily="34" charset="0"/>
              </a:rPr>
              <a:t> the </a:t>
            </a:r>
            <a:r>
              <a:rPr lang="en-US" sz="1200" b="1" i="1">
                <a:latin typeface="Open Sans" panose="020B0606030504020204" pitchFamily="34" charset="0"/>
                <a:ea typeface="Open Sans" panose="020B0606030504020204" pitchFamily="34" charset="0"/>
                <a:cs typeface="Open Sans" panose="020B0606030504020204" pitchFamily="34" charset="0"/>
              </a:rPr>
              <a:t>better</a:t>
            </a:r>
            <a:r>
              <a:rPr lang="en-US" sz="1200" i="1">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26F8F62D-2306-71BC-CE92-85F73CA7C822}"/>
              </a:ext>
            </a:extLst>
          </p:cNvPr>
          <p:cNvSpPr txBox="1"/>
          <p:nvPr/>
        </p:nvSpPr>
        <p:spPr>
          <a:xfrm>
            <a:off x="2348290" y="1164187"/>
            <a:ext cx="5483104" cy="553998"/>
          </a:xfrm>
          <a:prstGeom prst="rect">
            <a:avLst/>
          </a:prstGeom>
          <a:noFill/>
        </p:spPr>
        <p:txBody>
          <a:bodyPr wrap="non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|Number in the generated answer that can be inferred from give context|</a:t>
            </a:r>
          </a:p>
          <a:p>
            <a:r>
              <a:rPr lang="en-US"/>
              <a:t>		</a:t>
            </a:r>
          </a:p>
        </p:txBody>
      </p:sp>
      <p:cxnSp>
        <p:nvCxnSpPr>
          <p:cNvPr id="22" name="Straight Connector 21">
            <a:extLst>
              <a:ext uri="{FF2B5EF4-FFF2-40B4-BE49-F238E27FC236}">
                <a16:creationId xmlns:a16="http://schemas.microsoft.com/office/drawing/2014/main" id="{9B68CBAF-35F5-F9D1-D39F-5E725CD4D4AE}"/>
              </a:ext>
            </a:extLst>
          </p:cNvPr>
          <p:cNvCxnSpPr>
            <a:cxnSpLocks/>
            <a:endCxn id="20" idx="3"/>
          </p:cNvCxnSpPr>
          <p:nvPr/>
        </p:nvCxnSpPr>
        <p:spPr>
          <a:xfrm flipV="1">
            <a:off x="2218168" y="1441186"/>
            <a:ext cx="5613226" cy="1633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86E8D8A-A0C4-F9D6-6A96-01EF589702DC}"/>
              </a:ext>
            </a:extLst>
          </p:cNvPr>
          <p:cNvSpPr txBox="1"/>
          <p:nvPr/>
        </p:nvSpPr>
        <p:spPr>
          <a:xfrm>
            <a:off x="2706982" y="1475614"/>
            <a:ext cx="4689682" cy="276999"/>
          </a:xfrm>
          <a:prstGeom prst="rect">
            <a:avLst/>
          </a:prstGeom>
          <a:noFill/>
        </p:spPr>
        <p:txBody>
          <a:bodyPr wrap="non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|Total Number of claims/statements in the generated answer|</a:t>
            </a:r>
          </a:p>
        </p:txBody>
      </p:sp>
      <p:sp>
        <p:nvSpPr>
          <p:cNvPr id="24" name="TextBox 23">
            <a:extLst>
              <a:ext uri="{FF2B5EF4-FFF2-40B4-BE49-F238E27FC236}">
                <a16:creationId xmlns:a16="http://schemas.microsoft.com/office/drawing/2014/main" id="{448477A6-8BC0-515E-A946-000EEA0B3049}"/>
              </a:ext>
            </a:extLst>
          </p:cNvPr>
          <p:cNvSpPr txBox="1"/>
          <p:nvPr/>
        </p:nvSpPr>
        <p:spPr>
          <a:xfrm>
            <a:off x="503687" y="1284933"/>
            <a:ext cx="1796902" cy="307777"/>
          </a:xfrm>
          <a:prstGeom prst="rect">
            <a:avLst/>
          </a:prstGeom>
          <a:noFill/>
        </p:spPr>
        <p:txBody>
          <a:bodyPr wrap="none" rtlCol="0">
            <a:spAutoFit/>
          </a:bodyPr>
          <a:lstStyle/>
          <a:p>
            <a:r>
              <a:rPr lang="en-US" sz="1400" i="1">
                <a:latin typeface="Open Sans" panose="020B0606030504020204" pitchFamily="34" charset="0"/>
                <a:ea typeface="Open Sans" panose="020B0606030504020204" pitchFamily="34" charset="0"/>
                <a:cs typeface="Open Sans" panose="020B0606030504020204" pitchFamily="34" charset="0"/>
              </a:rPr>
              <a:t>Faithfulness Score </a:t>
            </a:r>
            <a:r>
              <a:rPr lang="en-US" sz="1400">
                <a:latin typeface="Open Sans" panose="020B0606030504020204" pitchFamily="34" charset="0"/>
                <a:ea typeface="Open Sans" panose="020B0606030504020204" pitchFamily="34" charset="0"/>
                <a:cs typeface="Open Sans" panose="020B0606030504020204" pitchFamily="34" charset="0"/>
              </a:rPr>
              <a:t>= </a:t>
            </a:r>
          </a:p>
        </p:txBody>
      </p:sp>
      <p:sp>
        <p:nvSpPr>
          <p:cNvPr id="29" name="TextBox 28">
            <a:extLst>
              <a:ext uri="{FF2B5EF4-FFF2-40B4-BE49-F238E27FC236}">
                <a16:creationId xmlns:a16="http://schemas.microsoft.com/office/drawing/2014/main" id="{BF0A56DC-60C7-EC4F-5BCA-53FFA6DC3722}"/>
              </a:ext>
            </a:extLst>
          </p:cNvPr>
          <p:cNvSpPr txBox="1"/>
          <p:nvPr/>
        </p:nvSpPr>
        <p:spPr>
          <a:xfrm>
            <a:off x="413443" y="2159955"/>
            <a:ext cx="5465018" cy="553998"/>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Example</a:t>
            </a:r>
            <a:r>
              <a:rPr lang="en-US"/>
              <a:t>:  </a:t>
            </a:r>
          </a:p>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Question</a:t>
            </a:r>
            <a:r>
              <a:rPr lang="en-US" sz="1200" b="0" i="0">
                <a:solidFill>
                  <a:srgbClr val="14532D"/>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Where and when was Einstein born?</a:t>
            </a:r>
          </a:p>
        </p:txBody>
      </p:sp>
      <p:sp>
        <p:nvSpPr>
          <p:cNvPr id="30" name="TextBox 29">
            <a:extLst>
              <a:ext uri="{FF2B5EF4-FFF2-40B4-BE49-F238E27FC236}">
                <a16:creationId xmlns:a16="http://schemas.microsoft.com/office/drawing/2014/main" id="{7AC8B07E-F87A-73A3-DC94-B8601B1CF91A}"/>
              </a:ext>
            </a:extLst>
          </p:cNvPr>
          <p:cNvSpPr txBox="1"/>
          <p:nvPr/>
        </p:nvSpPr>
        <p:spPr>
          <a:xfrm>
            <a:off x="446909" y="3467011"/>
            <a:ext cx="5581029" cy="286232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b="0" i="0">
                <a:solidFill>
                  <a:srgbClr val="0F172A"/>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Break the generated answer into individual statements.</a:t>
            </a:r>
          </a:p>
          <a:p>
            <a:pPr marL="742950" lvl="1" indent="-285750" algn="l">
              <a:buFont typeface="Arial" panose="020B0604020202020204" pitchFamily="34" charset="0"/>
              <a:buChar char="•"/>
            </a:pP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marL="1143000" lvl="2" indent="-22860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Claim/statement 1: “Einstein was born in Germany.”</a:t>
            </a:r>
          </a:p>
          <a:p>
            <a:pPr marL="1143000" lvl="2" indent="-22860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Claim/Statement 2: “Einstein was born on 20th March 1879.”</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For each of the generated statements, verify if it can be inferred from the given context.</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1: Yes</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2: No</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3</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Use the formula depicted above to calculate faithfulness.</a:t>
            </a:r>
          </a:p>
          <a:p>
            <a:br>
              <a:rPr lang="en-US"/>
            </a:br>
            <a:endParaRPr lang="en-US" b="1">
              <a:latin typeface="Open Sans" panose="020B0606030504020204" pitchFamily="34" charset="0"/>
              <a:ea typeface="Open Sans" panose="020B0606030504020204" pitchFamily="34" charset="0"/>
              <a:cs typeface="Open Sans" panose="020B0606030504020204" pitchFamily="34" charset="0"/>
            </a:endParaRPr>
          </a:p>
        </p:txBody>
      </p:sp>
      <p:sp>
        <p:nvSpPr>
          <p:cNvPr id="31" name="Rectangle: Rounded Corners 30">
            <a:extLst>
              <a:ext uri="{FF2B5EF4-FFF2-40B4-BE49-F238E27FC236}">
                <a16:creationId xmlns:a16="http://schemas.microsoft.com/office/drawing/2014/main" id="{146922B3-53B3-6EA8-C448-F865B91E6977}"/>
              </a:ext>
            </a:extLst>
          </p:cNvPr>
          <p:cNvSpPr/>
          <p:nvPr/>
        </p:nvSpPr>
        <p:spPr>
          <a:xfrm>
            <a:off x="804375" y="5787267"/>
            <a:ext cx="3414388" cy="553877"/>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5E6F1CE8-5959-3B1E-0C7D-8227A404E4C1}"/>
              </a:ext>
            </a:extLst>
          </p:cNvPr>
          <p:cNvSpPr txBox="1"/>
          <p:nvPr/>
        </p:nvSpPr>
        <p:spPr>
          <a:xfrm>
            <a:off x="1268421" y="5908615"/>
            <a:ext cx="2622449"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Faithfulness Score = 1/2 = </a:t>
            </a:r>
            <a:r>
              <a:rPr lang="en-US" sz="1400" b="1">
                <a:latin typeface="Open Sans" panose="020B0606030504020204" pitchFamily="34" charset="0"/>
                <a:ea typeface="Open Sans" panose="020B0606030504020204" pitchFamily="34" charset="0"/>
                <a:cs typeface="Open Sans" panose="020B0606030504020204" pitchFamily="34" charset="0"/>
              </a:rPr>
              <a:t>0.5</a:t>
            </a:r>
          </a:p>
        </p:txBody>
      </p:sp>
      <p:sp>
        <p:nvSpPr>
          <p:cNvPr id="33" name="TextBox 32">
            <a:extLst>
              <a:ext uri="{FF2B5EF4-FFF2-40B4-BE49-F238E27FC236}">
                <a16:creationId xmlns:a16="http://schemas.microsoft.com/office/drawing/2014/main" id="{F6465C01-A5BE-2E92-7BF2-BAADCEEFB07B}"/>
              </a:ext>
            </a:extLst>
          </p:cNvPr>
          <p:cNvSpPr txBox="1"/>
          <p:nvPr/>
        </p:nvSpPr>
        <p:spPr>
          <a:xfrm>
            <a:off x="6600695" y="3454783"/>
            <a:ext cx="5356955" cy="286232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b="0" i="0">
                <a:solidFill>
                  <a:srgbClr val="0F172A"/>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Break the generated answer into individual statements.</a:t>
            </a:r>
          </a:p>
          <a:p>
            <a:pPr marL="742950" lvl="1" indent="-285750" algn="l">
              <a:buFont typeface="Arial" panose="020B0604020202020204" pitchFamily="34" charset="0"/>
              <a:buChar char="•"/>
            </a:pP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marL="1143000" lvl="2" indent="-22860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Claim/statement 1: “Einstein was born in Germany.”</a:t>
            </a:r>
          </a:p>
          <a:p>
            <a:pPr marL="1143000" lvl="2" indent="-22860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Claim/Statement 2: “Einstein was born on 14th March 1879.”</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For each of the generated statements, verify if it can be inferred from the given context.</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1: Yes</a:t>
            </a:r>
          </a:p>
          <a:p>
            <a:pPr marL="742950" lvl="1" indent="-285750" algn="l">
              <a:buFont typeface="Arial" panose="020B0604020202020204" pitchFamily="34" charset="0"/>
              <a:buChar char="•"/>
            </a:pP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Statement 2: Yes</a:t>
            </a: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3</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Use the formula depicted above to calculate faithfulness.</a:t>
            </a:r>
          </a:p>
          <a:p>
            <a:br>
              <a:rPr lang="en-US"/>
            </a:br>
            <a:endParaRPr lang="en-US" b="1">
              <a:latin typeface="Open Sans" panose="020B0606030504020204" pitchFamily="34" charset="0"/>
              <a:ea typeface="Open Sans" panose="020B0606030504020204" pitchFamily="34" charset="0"/>
              <a:cs typeface="Open Sans" panose="020B0606030504020204" pitchFamily="34" charset="0"/>
            </a:endParaRPr>
          </a:p>
        </p:txBody>
      </p:sp>
      <p:cxnSp>
        <p:nvCxnSpPr>
          <p:cNvPr id="34" name="Straight Connector 33">
            <a:extLst>
              <a:ext uri="{FF2B5EF4-FFF2-40B4-BE49-F238E27FC236}">
                <a16:creationId xmlns:a16="http://schemas.microsoft.com/office/drawing/2014/main" id="{1F73DAB2-F570-6288-F769-A649957C4695}"/>
              </a:ext>
            </a:extLst>
          </p:cNvPr>
          <p:cNvCxnSpPr>
            <a:cxnSpLocks/>
          </p:cNvCxnSpPr>
          <p:nvPr/>
        </p:nvCxnSpPr>
        <p:spPr>
          <a:xfrm>
            <a:off x="6096000" y="3440332"/>
            <a:ext cx="0" cy="2717497"/>
          </a:xfrm>
          <a:prstGeom prst="line">
            <a:avLst/>
          </a:prstGeom>
          <a:ln w="19050"/>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2B7BEEEF-1DD3-1FA5-81D0-03992D14972F}"/>
              </a:ext>
            </a:extLst>
          </p:cNvPr>
          <p:cNvSpPr/>
          <p:nvPr/>
        </p:nvSpPr>
        <p:spPr>
          <a:xfrm>
            <a:off x="7063662" y="5774905"/>
            <a:ext cx="3288262" cy="553877"/>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4A0BAA1-D478-C0EA-CA5A-E880DC71D264}"/>
              </a:ext>
            </a:extLst>
          </p:cNvPr>
          <p:cNvSpPr txBox="1"/>
          <p:nvPr/>
        </p:nvSpPr>
        <p:spPr>
          <a:xfrm>
            <a:off x="7461345" y="5884964"/>
            <a:ext cx="2468561" cy="307777"/>
          </a:xfrm>
          <a:prstGeom prst="rect">
            <a:avLst/>
          </a:prstGeom>
          <a:noFill/>
        </p:spPr>
        <p:txBody>
          <a:bodyPr wrap="non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Faithfulness Score = 2/2 = </a:t>
            </a:r>
            <a:r>
              <a:rPr lang="en-US" sz="1400" b="1">
                <a:latin typeface="Open Sans" panose="020B0606030504020204" pitchFamily="34" charset="0"/>
                <a:ea typeface="Open Sans" panose="020B0606030504020204" pitchFamily="34" charset="0"/>
                <a:cs typeface="Open Sans" panose="020B0606030504020204" pitchFamily="34" charset="0"/>
              </a:rPr>
              <a:t>1</a:t>
            </a:r>
          </a:p>
        </p:txBody>
      </p:sp>
      <p:sp>
        <p:nvSpPr>
          <p:cNvPr id="40" name="Arrow: Right 39">
            <a:extLst>
              <a:ext uri="{FF2B5EF4-FFF2-40B4-BE49-F238E27FC236}">
                <a16:creationId xmlns:a16="http://schemas.microsoft.com/office/drawing/2014/main" id="{FCECC11B-C8B8-2713-7EBE-3AC98573A374}"/>
              </a:ext>
            </a:extLst>
          </p:cNvPr>
          <p:cNvSpPr/>
          <p:nvPr/>
        </p:nvSpPr>
        <p:spPr>
          <a:xfrm>
            <a:off x="10351924" y="5884964"/>
            <a:ext cx="447399" cy="307777"/>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E47D170-B291-CE5A-4024-928D3E17ABE1}"/>
              </a:ext>
            </a:extLst>
          </p:cNvPr>
          <p:cNvSpPr txBox="1"/>
          <p:nvPr/>
        </p:nvSpPr>
        <p:spPr>
          <a:xfrm>
            <a:off x="10749541" y="5890568"/>
            <a:ext cx="1221425" cy="307777"/>
          </a:xfrm>
          <a:prstGeom prst="rect">
            <a:avLst/>
          </a:prstGeom>
          <a:noFill/>
        </p:spPr>
        <p:txBody>
          <a:bodyPr wrap="none" rtlCol="0">
            <a:spAutoFit/>
          </a:bodyPr>
          <a:lstStyle/>
          <a:p>
            <a:r>
              <a:rPr lang="en-US" sz="1400" b="1" i="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Better Score</a:t>
            </a:r>
          </a:p>
        </p:txBody>
      </p:sp>
      <p:sp>
        <p:nvSpPr>
          <p:cNvPr id="3" name="Arrow: Down 2">
            <a:extLst>
              <a:ext uri="{FF2B5EF4-FFF2-40B4-BE49-F238E27FC236}">
                <a16:creationId xmlns:a16="http://schemas.microsoft.com/office/drawing/2014/main" id="{3D87783A-A9C2-56C2-86BB-39E8C2DE3FD6}"/>
              </a:ext>
            </a:extLst>
          </p:cNvPr>
          <p:cNvSpPr/>
          <p:nvPr/>
        </p:nvSpPr>
        <p:spPr>
          <a:xfrm rot="10800000">
            <a:off x="11170763" y="226130"/>
            <a:ext cx="237223" cy="4700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6659AD8-74B5-12DE-0926-0FB1CEA64738}"/>
              </a:ext>
            </a:extLst>
          </p:cNvPr>
          <p:cNvSpPr txBox="1"/>
          <p:nvPr/>
        </p:nvSpPr>
        <p:spPr>
          <a:xfrm>
            <a:off x="6587379" y="2813020"/>
            <a:ext cx="4959369" cy="923330"/>
          </a:xfrm>
          <a:prstGeom prst="rect">
            <a:avLst/>
          </a:prstGeom>
          <a:noFill/>
        </p:spPr>
        <p:txBody>
          <a:bodyPr wrap="square" rtlCol="0">
            <a:spAutoFit/>
          </a:bodyPr>
          <a:lstStyle/>
          <a:p>
            <a:r>
              <a:rPr lang="en-US" sz="1200" b="1" i="1">
                <a:solidFill>
                  <a:srgbClr val="14532D"/>
                </a:solidFill>
                <a:latin typeface="Open Sans" panose="020B0606030504020204" pitchFamily="34" charset="0"/>
                <a:ea typeface="Open Sans" panose="020B0606030504020204" pitchFamily="34" charset="0"/>
                <a:cs typeface="Open Sans" panose="020B0606030504020204" pitchFamily="34" charset="0"/>
              </a:rPr>
              <a:t>High Faithful Context</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 Albert Einstein (born 14 March 1879) was a German-born theoretical physicist, widely held to be one of the greatest and most influential scientists of all time.</a:t>
            </a:r>
          </a:p>
          <a:p>
            <a:endParaRPr lang="en-US"/>
          </a:p>
        </p:txBody>
      </p:sp>
      <p:sp>
        <p:nvSpPr>
          <p:cNvPr id="18" name="TextBox 17">
            <a:extLst>
              <a:ext uri="{FF2B5EF4-FFF2-40B4-BE49-F238E27FC236}">
                <a16:creationId xmlns:a16="http://schemas.microsoft.com/office/drawing/2014/main" id="{AB56412F-CE12-118D-2417-B25AF2A67150}"/>
              </a:ext>
            </a:extLst>
          </p:cNvPr>
          <p:cNvSpPr txBox="1"/>
          <p:nvPr/>
        </p:nvSpPr>
        <p:spPr>
          <a:xfrm>
            <a:off x="446909" y="2835301"/>
            <a:ext cx="5238186" cy="923330"/>
          </a:xfrm>
          <a:prstGeom prst="rect">
            <a:avLst/>
          </a:prstGeom>
          <a:noFill/>
        </p:spPr>
        <p:txBody>
          <a:bodyPr wrap="square" rtlCol="0">
            <a:spAutoFit/>
          </a:bodyPr>
          <a:lstStyle/>
          <a:p>
            <a:r>
              <a:rPr lang="en-US" sz="1200" b="1" i="1">
                <a:solidFill>
                  <a:srgbClr val="14532D"/>
                </a:solidFill>
                <a:latin typeface="Open Sans" panose="020B0606030504020204" pitchFamily="34" charset="0"/>
                <a:ea typeface="Open Sans" panose="020B0606030504020204" pitchFamily="34" charset="0"/>
                <a:cs typeface="Open Sans" panose="020B0606030504020204" pitchFamily="34" charset="0"/>
              </a:rPr>
              <a:t>Low Faithful Context</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 Albert Einstein was a German-born theoretical physicist, widely held to be one of the greatest and most influential scientists of all time.</a:t>
            </a:r>
          </a:p>
          <a:p>
            <a:endParaRPr lang="en-US"/>
          </a:p>
        </p:txBody>
      </p:sp>
      <p:sp>
        <p:nvSpPr>
          <p:cNvPr id="25" name="TextBox 24">
            <a:extLst>
              <a:ext uri="{FF2B5EF4-FFF2-40B4-BE49-F238E27FC236}">
                <a16:creationId xmlns:a16="http://schemas.microsoft.com/office/drawing/2014/main" id="{86A7F7D9-BF29-0ABE-0C28-455C62BD68C2}"/>
              </a:ext>
            </a:extLst>
          </p:cNvPr>
          <p:cNvSpPr txBox="1"/>
          <p:nvPr/>
        </p:nvSpPr>
        <p:spPr>
          <a:xfrm>
            <a:off x="11399292" y="516627"/>
            <a:ext cx="362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0</a:t>
            </a:r>
          </a:p>
        </p:txBody>
      </p:sp>
      <p:sp>
        <p:nvSpPr>
          <p:cNvPr id="26" name="TextBox 25">
            <a:extLst>
              <a:ext uri="{FF2B5EF4-FFF2-40B4-BE49-F238E27FC236}">
                <a16:creationId xmlns:a16="http://schemas.microsoft.com/office/drawing/2014/main" id="{78F56227-F886-3B0E-C20C-97176303571B}"/>
              </a:ext>
            </a:extLst>
          </p:cNvPr>
          <p:cNvSpPr txBox="1"/>
          <p:nvPr/>
        </p:nvSpPr>
        <p:spPr>
          <a:xfrm>
            <a:off x="11399292" y="157555"/>
            <a:ext cx="237223"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422674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E2A43D37-3EF3-BB1D-59BE-0D51BEF435F5}"/>
              </a:ext>
            </a:extLst>
          </p:cNvPr>
          <p:cNvSpPr/>
          <p:nvPr/>
        </p:nvSpPr>
        <p:spPr>
          <a:xfrm>
            <a:off x="349412" y="1010311"/>
            <a:ext cx="7561150" cy="1590846"/>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l"/>
            <a:endParaRPr lang="en-US" sz="18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endParaRPr>
          </a:p>
          <a:p>
            <a:pPr algn="ctr"/>
            <a:endParaRPr lang="en-US"/>
          </a:p>
        </p:txBody>
      </p:sp>
      <p:sp>
        <p:nvSpPr>
          <p:cNvPr id="2" name="Title 2">
            <a:extLst>
              <a:ext uri="{FF2B5EF4-FFF2-40B4-BE49-F238E27FC236}">
                <a16:creationId xmlns:a16="http://schemas.microsoft.com/office/drawing/2014/main" id="{BA8CF0C9-1C7A-00C4-E929-E764A73EB730}"/>
              </a:ext>
            </a:extLst>
          </p:cNvPr>
          <p:cNvSpPr txBox="1">
            <a:spLocks/>
          </p:cNvSpPr>
          <p:nvPr/>
        </p:nvSpPr>
        <p:spPr bwMode="gray">
          <a:xfrm>
            <a:off x="400650" y="139761"/>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Ragas Metrics – Answer Relevancy</a:t>
            </a:r>
            <a:endParaRPr lang="en-US">
              <a:latin typeface="Open Sans"/>
              <a:ea typeface="Open Sans"/>
              <a:cs typeface="Open Sans"/>
            </a:endParaRPr>
          </a:p>
        </p:txBody>
      </p:sp>
      <p:grpSp>
        <p:nvGrpSpPr>
          <p:cNvPr id="4" name="Group 3">
            <a:extLst>
              <a:ext uri="{FF2B5EF4-FFF2-40B4-BE49-F238E27FC236}">
                <a16:creationId xmlns:a16="http://schemas.microsoft.com/office/drawing/2014/main" id="{0690A1B9-441A-B4C9-B681-5D65316ECD08}"/>
              </a:ext>
            </a:extLst>
          </p:cNvPr>
          <p:cNvGrpSpPr/>
          <p:nvPr/>
        </p:nvGrpSpPr>
        <p:grpSpPr>
          <a:xfrm>
            <a:off x="8018557" y="930291"/>
            <a:ext cx="4077680" cy="1663777"/>
            <a:chOff x="3848943" y="1384741"/>
            <a:chExt cx="4077680" cy="2752253"/>
          </a:xfrm>
        </p:grpSpPr>
        <p:sp>
          <p:nvSpPr>
            <p:cNvPr id="5" name="TextBox 4">
              <a:extLst>
                <a:ext uri="{FF2B5EF4-FFF2-40B4-BE49-F238E27FC236}">
                  <a16:creationId xmlns:a16="http://schemas.microsoft.com/office/drawing/2014/main" id="{0A9D4835-7A16-1416-1403-83D6A20CE4DD}"/>
                </a:ext>
              </a:extLst>
            </p:cNvPr>
            <p:cNvSpPr txBox="1"/>
            <p:nvPr/>
          </p:nvSpPr>
          <p:spPr>
            <a:xfrm>
              <a:off x="5601810" y="1384741"/>
              <a:ext cx="2138019" cy="432760"/>
            </a:xfrm>
            <a:prstGeom prst="rect">
              <a:avLst/>
            </a:prstGeom>
            <a:noFill/>
          </p:spPr>
          <p:txBody>
            <a:bodyPr wrap="square" rtlCol="0">
              <a:spAutoFit/>
            </a:bodyPr>
            <a:lstStyle/>
            <a:p>
              <a:r>
                <a:rPr lang="en-US" sz="1100" b="1">
                  <a:latin typeface="Open Sans" panose="020B0606030504020204" pitchFamily="34" charset="0"/>
                  <a:ea typeface="Open Sans" panose="020B0606030504020204" pitchFamily="34" charset="0"/>
                  <a:cs typeface="Open Sans" panose="020B0606030504020204" pitchFamily="34" charset="0"/>
                </a:rPr>
                <a:t>Ragas Score</a:t>
              </a:r>
            </a:p>
          </p:txBody>
        </p:sp>
        <p:cxnSp>
          <p:nvCxnSpPr>
            <p:cNvPr id="6" name="Straight Connector 5">
              <a:extLst>
                <a:ext uri="{FF2B5EF4-FFF2-40B4-BE49-F238E27FC236}">
                  <a16:creationId xmlns:a16="http://schemas.microsoft.com/office/drawing/2014/main" id="{253B2F51-4436-CE81-9D60-4274647EE99B}"/>
                </a:ext>
              </a:extLst>
            </p:cNvPr>
            <p:cNvCxnSpPr>
              <a:cxnSpLocks/>
            </p:cNvCxnSpPr>
            <p:nvPr/>
          </p:nvCxnSpPr>
          <p:spPr>
            <a:xfrm flipH="1">
              <a:off x="6094520" y="1879019"/>
              <a:ext cx="8767" cy="2257975"/>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F626983-D092-FA7F-B104-5AC26B337892}"/>
                </a:ext>
              </a:extLst>
            </p:cNvPr>
            <p:cNvSpPr txBox="1"/>
            <p:nvPr/>
          </p:nvSpPr>
          <p:spPr>
            <a:xfrm>
              <a:off x="4748596" y="1688223"/>
              <a:ext cx="92204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generation</a:t>
              </a:r>
            </a:p>
          </p:txBody>
        </p:sp>
        <p:sp>
          <p:nvSpPr>
            <p:cNvPr id="8" name="TextBox 7">
              <a:extLst>
                <a:ext uri="{FF2B5EF4-FFF2-40B4-BE49-F238E27FC236}">
                  <a16:creationId xmlns:a16="http://schemas.microsoft.com/office/drawing/2014/main" id="{2E4A1E0F-DD4D-3456-F135-B644CC20DDDF}"/>
                </a:ext>
              </a:extLst>
            </p:cNvPr>
            <p:cNvSpPr txBox="1"/>
            <p:nvPr/>
          </p:nvSpPr>
          <p:spPr>
            <a:xfrm>
              <a:off x="6563703" y="1669002"/>
              <a:ext cx="76655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retrieval</a:t>
              </a:r>
            </a:p>
          </p:txBody>
        </p:sp>
        <p:sp>
          <p:nvSpPr>
            <p:cNvPr id="9" name="TextBox 8">
              <a:extLst>
                <a:ext uri="{FF2B5EF4-FFF2-40B4-BE49-F238E27FC236}">
                  <a16:creationId xmlns:a16="http://schemas.microsoft.com/office/drawing/2014/main" id="{15AC5B19-E1DE-945C-9CF8-94738AA6CBCF}"/>
                </a:ext>
              </a:extLst>
            </p:cNvPr>
            <p:cNvSpPr txBox="1"/>
            <p:nvPr/>
          </p:nvSpPr>
          <p:spPr>
            <a:xfrm>
              <a:off x="4675616" y="2138066"/>
              <a:ext cx="912429"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faithfulness</a:t>
              </a:r>
            </a:p>
          </p:txBody>
        </p:sp>
        <p:sp>
          <p:nvSpPr>
            <p:cNvPr id="10" name="TextBox 9">
              <a:extLst>
                <a:ext uri="{FF2B5EF4-FFF2-40B4-BE49-F238E27FC236}">
                  <a16:creationId xmlns:a16="http://schemas.microsoft.com/office/drawing/2014/main" id="{7CEE39CB-74F5-D4F2-2C1B-0067A0E1CD3A}"/>
                </a:ext>
              </a:extLst>
            </p:cNvPr>
            <p:cNvSpPr txBox="1"/>
            <p:nvPr/>
          </p:nvSpPr>
          <p:spPr>
            <a:xfrm>
              <a:off x="3848943" y="2828208"/>
              <a:ext cx="2288768" cy="661870"/>
            </a:xfrm>
            <a:prstGeom prst="rect">
              <a:avLst/>
            </a:prstGeom>
            <a:noFill/>
          </p:spPr>
          <p:txBody>
            <a:bodyPr wrap="none" rtlCol="0">
              <a:spAutoFit/>
            </a:bodyPr>
            <a:lstStyle/>
            <a:p>
              <a:r>
                <a:rPr lang="en-US" sz="2000" b="1" i="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answer relevancy</a:t>
              </a:r>
            </a:p>
          </p:txBody>
        </p:sp>
        <p:sp>
          <p:nvSpPr>
            <p:cNvPr id="11" name="TextBox 10">
              <a:extLst>
                <a:ext uri="{FF2B5EF4-FFF2-40B4-BE49-F238E27FC236}">
                  <a16:creationId xmlns:a16="http://schemas.microsoft.com/office/drawing/2014/main" id="{61C22479-3280-F129-869F-EB132B003E86}"/>
                </a:ext>
              </a:extLst>
            </p:cNvPr>
            <p:cNvSpPr txBox="1"/>
            <p:nvPr/>
          </p:nvSpPr>
          <p:spPr>
            <a:xfrm>
              <a:off x="6329664" y="2089035"/>
              <a:ext cx="12346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precision</a:t>
              </a:r>
            </a:p>
          </p:txBody>
        </p:sp>
        <p:sp>
          <p:nvSpPr>
            <p:cNvPr id="12" name="TextBox 11">
              <a:extLst>
                <a:ext uri="{FF2B5EF4-FFF2-40B4-BE49-F238E27FC236}">
                  <a16:creationId xmlns:a16="http://schemas.microsoft.com/office/drawing/2014/main" id="{633ECC21-87FC-6B2C-4827-CEFA2E5DBF9E}"/>
                </a:ext>
              </a:extLst>
            </p:cNvPr>
            <p:cNvSpPr txBox="1"/>
            <p:nvPr/>
          </p:nvSpPr>
          <p:spPr>
            <a:xfrm>
              <a:off x="6499377" y="2962463"/>
              <a:ext cx="10214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recall</a:t>
              </a:r>
            </a:p>
          </p:txBody>
        </p:sp>
        <p:sp>
          <p:nvSpPr>
            <p:cNvPr id="13" name="TextBox 12">
              <a:extLst>
                <a:ext uri="{FF2B5EF4-FFF2-40B4-BE49-F238E27FC236}">
                  <a16:creationId xmlns:a16="http://schemas.microsoft.com/office/drawing/2014/main" id="{3EB11681-4190-521C-F734-32B6A71CD9A1}"/>
                </a:ext>
              </a:extLst>
            </p:cNvPr>
            <p:cNvSpPr txBox="1"/>
            <p:nvPr/>
          </p:nvSpPr>
          <p:spPr>
            <a:xfrm>
              <a:off x="4154488" y="2457456"/>
              <a:ext cx="1902040" cy="338554"/>
            </a:xfrm>
            <a:prstGeom prst="rect">
              <a:avLst/>
            </a:prstGeom>
            <a:noFill/>
          </p:spPr>
          <p:txBody>
            <a:bodyPr wrap="square" rtlCol="0">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How factually accurate is generated answer</a:t>
              </a:r>
            </a:p>
          </p:txBody>
        </p:sp>
        <p:sp>
          <p:nvSpPr>
            <p:cNvPr id="14" name="TextBox 13">
              <a:extLst>
                <a:ext uri="{FF2B5EF4-FFF2-40B4-BE49-F238E27FC236}">
                  <a16:creationId xmlns:a16="http://schemas.microsoft.com/office/drawing/2014/main" id="{EB9BC76E-DE5C-1918-6422-79A832769BCA}"/>
                </a:ext>
              </a:extLst>
            </p:cNvPr>
            <p:cNvSpPr txBox="1"/>
            <p:nvPr/>
          </p:nvSpPr>
          <p:spPr>
            <a:xfrm>
              <a:off x="3976348" y="3284680"/>
              <a:ext cx="2163932" cy="338554"/>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Relevancy of the generated answer to the question</a:t>
              </a:r>
            </a:p>
          </p:txBody>
        </p:sp>
        <p:sp>
          <p:nvSpPr>
            <p:cNvPr id="15" name="TextBox 14">
              <a:extLst>
                <a:ext uri="{FF2B5EF4-FFF2-40B4-BE49-F238E27FC236}">
                  <a16:creationId xmlns:a16="http://schemas.microsoft.com/office/drawing/2014/main" id="{2AD168E7-E559-C7B6-4C3D-F586044AFAC6}"/>
                </a:ext>
              </a:extLst>
            </p:cNvPr>
            <p:cNvSpPr txBox="1"/>
            <p:nvPr/>
          </p:nvSpPr>
          <p:spPr>
            <a:xfrm>
              <a:off x="6240000" y="2398586"/>
              <a:ext cx="1686623"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Signal to noise ratio to received context.</a:t>
              </a:r>
            </a:p>
          </p:txBody>
        </p:sp>
        <p:sp>
          <p:nvSpPr>
            <p:cNvPr id="16" name="TextBox 15">
              <a:extLst>
                <a:ext uri="{FF2B5EF4-FFF2-40B4-BE49-F238E27FC236}">
                  <a16:creationId xmlns:a16="http://schemas.microsoft.com/office/drawing/2014/main" id="{C66BFEFC-B534-69CE-3D4D-BDB6113E172C}"/>
                </a:ext>
              </a:extLst>
            </p:cNvPr>
            <p:cNvSpPr txBox="1"/>
            <p:nvPr/>
          </p:nvSpPr>
          <p:spPr>
            <a:xfrm>
              <a:off x="6050732" y="3284680"/>
              <a:ext cx="1867124" cy="763695"/>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Can it retrieve all relevant information required to answer the question.</a:t>
              </a:r>
            </a:p>
          </p:txBody>
        </p:sp>
      </p:grpSp>
      <p:sp>
        <p:nvSpPr>
          <p:cNvPr id="19" name="TextBox 18">
            <a:extLst>
              <a:ext uri="{FF2B5EF4-FFF2-40B4-BE49-F238E27FC236}">
                <a16:creationId xmlns:a16="http://schemas.microsoft.com/office/drawing/2014/main" id="{099FBABD-9691-3008-8097-042E3B807B3F}"/>
              </a:ext>
            </a:extLst>
          </p:cNvPr>
          <p:cNvSpPr txBox="1"/>
          <p:nvPr/>
        </p:nvSpPr>
        <p:spPr>
          <a:xfrm>
            <a:off x="349412" y="517387"/>
            <a:ext cx="10813668" cy="461665"/>
          </a:xfrm>
          <a:prstGeom prst="rect">
            <a:avLst/>
          </a:prstGeom>
          <a:noFill/>
        </p:spPr>
        <p:txBody>
          <a:bodyPr wrap="square">
            <a:spAutoFit/>
          </a:bodyPr>
          <a:lstStyle/>
          <a:p>
            <a:r>
              <a:rPr lang="en-US" sz="12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Answer Relevancy, focuses on assessing how pertinent the generated answer is to the given prompt. A lower score is assigned to answers that are </a:t>
            </a:r>
            <a:r>
              <a:rPr lang="en-US" sz="1200" b="1"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incomplete</a:t>
            </a:r>
            <a:r>
              <a:rPr lang="en-US" sz="12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or contain redundant information and higher scores indicate </a:t>
            </a:r>
            <a:r>
              <a:rPr lang="en-US" sz="1200" b="1"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better</a:t>
            </a:r>
            <a:r>
              <a:rPr lang="en-US" sz="12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1"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relevancy</a:t>
            </a:r>
            <a:r>
              <a:rPr lang="en-US" sz="1200" i="1">
                <a:latin typeface="Open Sans" panose="020B0606030504020204" pitchFamily="34" charset="0"/>
                <a:ea typeface="Open Sans" panose="020B0606030504020204" pitchFamily="34" charset="0"/>
                <a:cs typeface="Open Sans" panose="020B0606030504020204" pitchFamily="34" charset="0"/>
              </a:rPr>
              <a:t>.</a:t>
            </a:r>
          </a:p>
        </p:txBody>
      </p:sp>
      <p:sp>
        <p:nvSpPr>
          <p:cNvPr id="20" name="TextBox 19">
            <a:extLst>
              <a:ext uri="{FF2B5EF4-FFF2-40B4-BE49-F238E27FC236}">
                <a16:creationId xmlns:a16="http://schemas.microsoft.com/office/drawing/2014/main" id="{26F8F62D-2306-71BC-CE92-85F73CA7C822}"/>
              </a:ext>
            </a:extLst>
          </p:cNvPr>
          <p:cNvSpPr txBox="1"/>
          <p:nvPr/>
        </p:nvSpPr>
        <p:spPr>
          <a:xfrm>
            <a:off x="4800780" y="1255199"/>
            <a:ext cx="760498" cy="861774"/>
          </a:xfrm>
          <a:prstGeom prst="rect">
            <a:avLst/>
          </a:prstGeom>
          <a:noFill/>
        </p:spPr>
        <p:txBody>
          <a:bodyPr wrap="square" rtlCol="0">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1/N</a:t>
            </a:r>
          </a:p>
          <a:p>
            <a:r>
              <a:rPr lang="en-US"/>
              <a:t>		</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6E8D8A-A0C4-F9D6-6A96-01EF589702DC}"/>
                  </a:ext>
                </a:extLst>
              </p:cNvPr>
              <p:cNvSpPr txBox="1"/>
              <p:nvPr/>
            </p:nvSpPr>
            <p:spPr>
              <a:xfrm>
                <a:off x="4738427" y="1035523"/>
                <a:ext cx="2275723" cy="596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sz="120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US" sz="1200" b="0" i="1" smtClean="0">
                              <a:latin typeface="Cambria Math" panose="02040503050406030204" pitchFamily="18" charset="0"/>
                              <a:ea typeface="Open Sans" panose="020B0606030504020204" pitchFamily="34" charset="0"/>
                              <a:cs typeface="Open Sans" panose="020B0606030504020204" pitchFamily="34" charset="0"/>
                            </a:rPr>
                            <m:t>𝑖</m:t>
                          </m:r>
                          <m:r>
                            <a:rPr lang="pt-BR" sz="1200" i="1" smtClean="0">
                              <a:latin typeface="Cambria Math" panose="02040503050406030204" pitchFamily="18" charset="0"/>
                              <a:ea typeface="Open Sans" panose="020B0606030504020204" pitchFamily="34" charset="0"/>
                              <a:cs typeface="Open Sans" panose="020B0606030504020204" pitchFamily="34" charset="0"/>
                            </a:rPr>
                            <m:t>=</m:t>
                          </m:r>
                          <m:r>
                            <a:rPr lang="en-US" sz="1200" b="0" i="1" smtClean="0">
                              <a:latin typeface="Cambria Math" panose="02040503050406030204" pitchFamily="18" charset="0"/>
                              <a:ea typeface="Open Sans" panose="020B0606030504020204" pitchFamily="34" charset="0"/>
                              <a:cs typeface="Open Sans" panose="020B0606030504020204" pitchFamily="34" charset="0"/>
                            </a:rPr>
                            <m:t>1</m:t>
                          </m:r>
                        </m:sub>
                        <m:sup>
                          <m:r>
                            <a:rPr lang="pt-BR" sz="1200" i="1" smtClean="0">
                              <a:latin typeface="Cambria Math" panose="02040503050406030204" pitchFamily="18" charset="0"/>
                              <a:ea typeface="Open Sans" panose="020B0606030504020204" pitchFamily="34" charset="0"/>
                              <a:cs typeface="Open Sans" panose="020B0606030504020204" pitchFamily="34" charset="0"/>
                            </a:rPr>
                            <m:t>𝑛</m:t>
                          </m:r>
                        </m:sup>
                        <m:e>
                          <m:r>
                            <m:rPr>
                              <m:sty m:val="p"/>
                            </m:rPr>
                            <a:rPr lang="en-US" sz="1200" b="0" i="0" smtClean="0">
                              <a:latin typeface="Cambria Math" panose="02040503050406030204" pitchFamily="18" charset="0"/>
                              <a:ea typeface="Open Sans" panose="020B0606030504020204" pitchFamily="34" charset="0"/>
                              <a:cs typeface="Open Sans" panose="020B0606030504020204" pitchFamily="34" charset="0"/>
                            </a:rPr>
                            <m:t>cos</m:t>
                          </m:r>
                          <m:r>
                            <a:rPr lang="en-US" sz="1200"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pt-BR" sz="1200" i="1" smtClean="0">
                                  <a:latin typeface="Cambria Math" panose="02040503050406030204" pitchFamily="18" charset="0"/>
                                </a:rPr>
                              </m:ctrlPr>
                            </m:sSubPr>
                            <m:e>
                              <m:r>
                                <a:rPr lang="en-US" sz="1200" b="0" i="1" smtClean="0">
                                  <a:latin typeface="Cambria Math" panose="02040503050406030204" pitchFamily="18" charset="0"/>
                                </a:rPr>
                                <m:t>𝐸</m:t>
                              </m:r>
                            </m:e>
                            <m:sub>
                              <m:sSub>
                                <m:sSubPr>
                                  <m:ctrlPr>
                                    <a:rPr lang="pt-BR" sz="1200" i="1" smtClean="0">
                                      <a:latin typeface="Cambria Math" panose="02040503050406030204" pitchFamily="18" charset="0"/>
                                    </a:rPr>
                                  </m:ctrlPr>
                                </m:sSubPr>
                                <m:e>
                                  <m:r>
                                    <a:rPr lang="en-US" sz="1200" b="0" i="1" smtClean="0">
                                      <a:latin typeface="Cambria Math" panose="02040503050406030204" pitchFamily="18" charset="0"/>
                                    </a:rPr>
                                    <m:t>𝑔</m:t>
                                  </m:r>
                                </m:e>
                                <m:sub>
                                  <m:r>
                                    <a:rPr lang="en-US" sz="1200" b="0" i="1" smtClean="0">
                                      <a:latin typeface="Cambria Math" panose="02040503050406030204" pitchFamily="18" charset="0"/>
                                    </a:rPr>
                                    <m:t>𝑖</m:t>
                                  </m:r>
                                </m:sub>
                              </m:sSub>
                            </m:sub>
                          </m:sSub>
                          <m:r>
                            <a:rPr lang="en-US" sz="1200"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pt-BR" sz="120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0</m:t>
                              </m:r>
                            </m:sub>
                          </m:sSub>
                          <m:r>
                            <a:rPr lang="en-US" sz="1200" b="0" i="1" smtClean="0">
                              <a:latin typeface="Cambria Math" panose="02040503050406030204" pitchFamily="18" charset="0"/>
                              <a:ea typeface="Open Sans" panose="020B0606030504020204" pitchFamily="34" charset="0"/>
                              <a:cs typeface="Open Sans" panose="020B0606030504020204" pitchFamily="34" charset="0"/>
                            </a:rPr>
                            <m:t>)</m:t>
                          </m:r>
                        </m:e>
                      </m:nary>
                    </m:oMath>
                  </m:oMathPara>
                </a14:m>
                <a:endParaRPr lang="en-US" sz="140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a:extLst>
                  <a:ext uri="{FF2B5EF4-FFF2-40B4-BE49-F238E27FC236}">
                    <a16:creationId xmlns:a16="http://schemas.microsoft.com/office/drawing/2014/main" id="{486E8D8A-A0C4-F9D6-6A96-01EF589702DC}"/>
                  </a:ext>
                </a:extLst>
              </p:cNvPr>
              <p:cNvSpPr txBox="1">
                <a:spLocks noRot="1" noChangeAspect="1" noMove="1" noResize="1" noEditPoints="1" noAdjustHandles="1" noChangeArrowheads="1" noChangeShapeType="1" noTextEdit="1"/>
              </p:cNvSpPr>
              <p:nvPr/>
            </p:nvSpPr>
            <p:spPr>
              <a:xfrm>
                <a:off x="4738427" y="1035523"/>
                <a:ext cx="2275723" cy="596445"/>
              </a:xfrm>
              <a:prstGeom prst="rect">
                <a:avLst/>
              </a:prstGeom>
              <a:blipFill>
                <a:blip r:embed="rId2"/>
                <a:stretch>
                  <a:fillRect t="-95918" b="-147959"/>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48477A6-8BC0-515E-A946-000EEA0B3049}"/>
              </a:ext>
            </a:extLst>
          </p:cNvPr>
          <p:cNvSpPr txBox="1"/>
          <p:nvPr/>
        </p:nvSpPr>
        <p:spPr>
          <a:xfrm>
            <a:off x="475956" y="1413733"/>
            <a:ext cx="1766446" cy="307777"/>
          </a:xfrm>
          <a:prstGeom prst="rect">
            <a:avLst/>
          </a:prstGeom>
          <a:noFill/>
        </p:spPr>
        <p:txBody>
          <a:bodyPr wrap="none" rtlCol="0">
            <a:spAutoFit/>
          </a:bodyPr>
          <a:lstStyle/>
          <a:p>
            <a:r>
              <a:rPr lang="en-US" sz="1400" i="1">
                <a:latin typeface="Open Sans" panose="020B0606030504020204" pitchFamily="34" charset="0"/>
                <a:ea typeface="Open Sans" panose="020B0606030504020204" pitchFamily="34" charset="0"/>
                <a:cs typeface="Open Sans" panose="020B0606030504020204" pitchFamily="34" charset="0"/>
              </a:rPr>
              <a:t>Answer Relevancy </a:t>
            </a:r>
            <a:r>
              <a:rPr lang="en-US" sz="1400">
                <a:latin typeface="Open Sans" panose="020B0606030504020204" pitchFamily="34" charset="0"/>
                <a:ea typeface="Open Sans" panose="020B0606030504020204" pitchFamily="34" charset="0"/>
                <a:cs typeface="Open Sans" panose="020B0606030504020204" pitchFamily="34" charset="0"/>
              </a:rPr>
              <a:t>= </a:t>
            </a:r>
          </a:p>
        </p:txBody>
      </p:sp>
      <p:sp>
        <p:nvSpPr>
          <p:cNvPr id="29" name="TextBox 28">
            <a:extLst>
              <a:ext uri="{FF2B5EF4-FFF2-40B4-BE49-F238E27FC236}">
                <a16:creationId xmlns:a16="http://schemas.microsoft.com/office/drawing/2014/main" id="{BF0A56DC-60C7-EC4F-5BCA-53FFA6DC3722}"/>
              </a:ext>
            </a:extLst>
          </p:cNvPr>
          <p:cNvSpPr txBox="1"/>
          <p:nvPr/>
        </p:nvSpPr>
        <p:spPr>
          <a:xfrm>
            <a:off x="475956" y="2662363"/>
            <a:ext cx="7111013" cy="738664"/>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Example</a:t>
            </a:r>
            <a:r>
              <a:rPr lang="en-US"/>
              <a:t>:</a:t>
            </a:r>
          </a:p>
          <a:p>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Question</a:t>
            </a:r>
            <a:r>
              <a:rPr lang="en-US" sz="1200" b="0" i="0">
                <a:solidFill>
                  <a:srgbClr val="14532D"/>
                </a:solidFill>
                <a:effectLst/>
                <a:latin typeface="ui-sans-serif"/>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Where is France and what is its capital?</a:t>
            </a:r>
          </a:p>
        </p:txBody>
      </p:sp>
      <p:sp>
        <p:nvSpPr>
          <p:cNvPr id="30" name="TextBox 29">
            <a:extLst>
              <a:ext uri="{FF2B5EF4-FFF2-40B4-BE49-F238E27FC236}">
                <a16:creationId xmlns:a16="http://schemas.microsoft.com/office/drawing/2014/main" id="{7AC8B07E-F87A-73A3-DC94-B8601B1CF91A}"/>
              </a:ext>
            </a:extLst>
          </p:cNvPr>
          <p:cNvSpPr txBox="1"/>
          <p:nvPr/>
        </p:nvSpPr>
        <p:spPr>
          <a:xfrm>
            <a:off x="477085" y="3395444"/>
            <a:ext cx="5581029" cy="3046988"/>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endParaRPr lang="en-US" b="1">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Reverse-engineer ‘n’ variants of the question from the generated answer using a Large Language Model (LLM). For instance, for the first answer, the LLM might generate the following possible questions:</a:t>
            </a:r>
          </a:p>
          <a:p>
            <a:pPr algn="l">
              <a:buFont typeface="Arial" panose="020B0604020202020204" pitchFamily="34" charset="0"/>
              <a:buChar char="•"/>
            </a:pP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pPr lvl="1">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a:t>
            </a:r>
            <a:r>
              <a:rPr lang="en-US" sz="1200" b="1">
                <a:solidFill>
                  <a:srgbClr val="0F172A"/>
                </a:solidFill>
                <a:latin typeface="Open Sans" panose="020B0606030504020204" pitchFamily="34" charset="0"/>
                <a:ea typeface="Open Sans" panose="020B0606030504020204" pitchFamily="34" charset="0"/>
                <a:cs typeface="Open Sans" panose="020B0606030504020204" pitchFamily="34" charset="0"/>
              </a:rPr>
              <a:t>Question 1</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“In which part of Europe is France located?”</a:t>
            </a:r>
          </a:p>
          <a:p>
            <a:pPr lvl="1">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a:t>
            </a:r>
            <a:r>
              <a:rPr lang="en-US" sz="1200" b="1">
                <a:solidFill>
                  <a:srgbClr val="0F172A"/>
                </a:solidFill>
                <a:latin typeface="Open Sans" panose="020B0606030504020204" pitchFamily="34" charset="0"/>
                <a:ea typeface="Open Sans" panose="020B0606030504020204" pitchFamily="34" charset="0"/>
                <a:cs typeface="Open Sans" panose="020B0606030504020204" pitchFamily="34" charset="0"/>
              </a:rPr>
              <a:t>Question 2</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“What is the geographical location of France within Europe?”</a:t>
            </a:r>
          </a:p>
          <a:p>
            <a:pPr lvl="1">
              <a:buFont typeface="Arial" panose="020B0604020202020204" pitchFamily="34" charset="0"/>
              <a:buChar char="•"/>
            </a:pP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a:t>
            </a:r>
            <a:r>
              <a:rPr lang="en-US" sz="1200" b="1">
                <a:solidFill>
                  <a:srgbClr val="0F172A"/>
                </a:solidFill>
                <a:latin typeface="Open Sans" panose="020B0606030504020204" pitchFamily="34" charset="0"/>
                <a:ea typeface="Open Sans" panose="020B0606030504020204" pitchFamily="34" charset="0"/>
                <a:cs typeface="Open Sans" panose="020B0606030504020204" pitchFamily="34" charset="0"/>
              </a:rPr>
              <a:t>Question 3</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“Can you identify the region of Europe where France is situated?”</a:t>
            </a:r>
          </a:p>
          <a:p>
            <a:pPr lvl="1"/>
            <a:endPar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Calculate the mean cosine similarity between the generated questions and the actual question.</a:t>
            </a:r>
            <a:b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b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BA0378F7-02F2-03ED-0557-2D4A9954A6B5}"/>
              </a:ext>
            </a:extLst>
          </p:cNvPr>
          <p:cNvSpPr txBox="1"/>
          <p:nvPr/>
        </p:nvSpPr>
        <p:spPr>
          <a:xfrm>
            <a:off x="2222172" y="1122636"/>
            <a:ext cx="2055839" cy="830997"/>
          </a:xfrm>
          <a:prstGeom prst="rect">
            <a:avLst/>
          </a:prstGeom>
          <a:noFill/>
        </p:spPr>
        <p:txBody>
          <a:bodyPr wrap="square" rtlCol="0">
            <a:spAutoFit/>
          </a:bodyPr>
          <a:lstStyle/>
          <a:p>
            <a:r>
              <a:rPr lang="en-US" altLang="en-US" sz="1200">
                <a:latin typeface="Open Sans" panose="020B0606030504020204" pitchFamily="34" charset="0"/>
                <a:ea typeface="Open Sans" panose="020B0606030504020204" pitchFamily="34" charset="0"/>
                <a:cs typeface="Open Sans" panose="020B0606030504020204" pitchFamily="34" charset="0"/>
              </a:rPr>
              <a:t>mean cosine similarity of the original question to a number of artificial questions</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EBFC5E66-1D7A-9314-DF13-A4BBE4443EEC}"/>
              </a:ext>
            </a:extLst>
          </p:cNvPr>
          <p:cNvSpPr txBox="1"/>
          <p:nvPr/>
        </p:nvSpPr>
        <p:spPr>
          <a:xfrm>
            <a:off x="4434417" y="1225065"/>
            <a:ext cx="300082" cy="369332"/>
          </a:xfrm>
          <a:prstGeom prst="rect">
            <a:avLst/>
          </a:prstGeom>
          <a:noFill/>
        </p:spPr>
        <p:txBody>
          <a:bodyPr wrap="none" rtlCol="0">
            <a:spAutoFit/>
          </a:bodyPr>
          <a:lstStyle/>
          <a:p>
            <a:r>
              <a:rPr lang="en-US"/>
              <a:t>=</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32A41C9-F41E-5428-0BA9-5590AAC9643E}"/>
                  </a:ext>
                </a:extLst>
              </p:cNvPr>
              <p:cNvSpPr txBox="1"/>
              <p:nvPr/>
            </p:nvSpPr>
            <p:spPr>
              <a:xfrm>
                <a:off x="4106170" y="1612662"/>
                <a:ext cx="3903889" cy="1031436"/>
              </a:xfrm>
              <a:prstGeom prst="rect">
                <a:avLst/>
              </a:prstGeom>
              <a:noFill/>
            </p:spPr>
            <p:txBody>
              <a:bodyPr wrap="square" rtlCol="0">
                <a:spAutoFit/>
              </a:bodyPr>
              <a:lstStyle/>
              <a:p>
                <a:pPr algn="l"/>
                <a:r>
                  <a:rPr lang="en-US" sz="105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Where</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algn="l">
                  <a:buFont typeface="Arial" panose="020B0604020202020204" pitchFamily="34" charset="0"/>
                  <a:buChar char="•"/>
                </a:pPr>
                <a14:m>
                  <m:oMath xmlns:m="http://schemas.openxmlformats.org/officeDocument/2006/math">
                    <m:sSub>
                      <m:sSubPr>
                        <m:ctrlPr>
                          <a:rPr lang="pt-BR" sz="1050" b="1" i="1" smtClean="0">
                            <a:latin typeface="Cambria Math" panose="02040503050406030204" pitchFamily="18" charset="0"/>
                          </a:rPr>
                        </m:ctrlPr>
                      </m:sSubPr>
                      <m:e>
                        <m:r>
                          <a:rPr lang="en-US" sz="1050" b="1" i="1" smtClean="0">
                            <a:latin typeface="Cambria Math" panose="02040503050406030204" pitchFamily="18" charset="0"/>
                          </a:rPr>
                          <m:t>𝑬</m:t>
                        </m:r>
                      </m:e>
                      <m:sub>
                        <m:sSub>
                          <m:sSubPr>
                            <m:ctrlPr>
                              <a:rPr lang="pt-BR" sz="1050" b="1" i="1" smtClean="0">
                                <a:latin typeface="Cambria Math" panose="02040503050406030204" pitchFamily="18" charset="0"/>
                              </a:rPr>
                            </m:ctrlPr>
                          </m:sSubPr>
                          <m:e>
                            <m:r>
                              <a:rPr lang="en-US" sz="1050" b="1" i="1" smtClean="0">
                                <a:latin typeface="Cambria Math" panose="02040503050406030204" pitchFamily="18" charset="0"/>
                              </a:rPr>
                              <m:t>𝒈</m:t>
                            </m:r>
                          </m:e>
                          <m:sub>
                            <m:r>
                              <a:rPr lang="en-US" sz="1050" b="1" i="1" smtClean="0">
                                <a:latin typeface="Cambria Math" panose="02040503050406030204" pitchFamily="18" charset="0"/>
                              </a:rPr>
                              <m:t>𝒊</m:t>
                            </m:r>
                          </m:sub>
                        </m:sSub>
                      </m:sub>
                    </m:sSub>
                    <m:r>
                      <a:rPr lang="en-US" sz="1050" b="0" i="1" smtClean="0">
                        <a:latin typeface="Cambria Math" panose="02040503050406030204" pitchFamily="18" charset="0"/>
                      </a:rPr>
                      <m:t> </m:t>
                    </m:r>
                  </m:oMath>
                </a14:m>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is the embedding of the generated question 𝑖.</a:t>
                </a:r>
              </a:p>
              <a:p>
                <a:pPr algn="l">
                  <a:buFont typeface="Arial" panose="020B0604020202020204" pitchFamily="34" charset="0"/>
                  <a:buChar char="•"/>
                </a:pPr>
                <a14:m>
                  <m:oMath xmlns:m="http://schemas.openxmlformats.org/officeDocument/2006/math">
                    <m:sSub>
                      <m:sSubPr>
                        <m:ctrlPr>
                          <a:rPr lang="pt-BR" sz="1050" b="1" i="1" smtClean="0">
                            <a:latin typeface="Cambria Math" panose="02040503050406030204" pitchFamily="18" charset="0"/>
                          </a:rPr>
                        </m:ctrlPr>
                      </m:sSubPr>
                      <m:e>
                        <m:r>
                          <a:rPr lang="en-US" sz="1050" b="1" i="1" smtClean="0">
                            <a:latin typeface="Cambria Math" panose="02040503050406030204" pitchFamily="18" charset="0"/>
                          </a:rPr>
                          <m:t>𝑬</m:t>
                        </m:r>
                      </m:e>
                      <m:sub>
                        <m:r>
                          <a:rPr lang="en-US" sz="1050" b="1" i="1" smtClean="0">
                            <a:latin typeface="Cambria Math" panose="02040503050406030204" pitchFamily="18" charset="0"/>
                          </a:rPr>
                          <m:t>𝟎</m:t>
                        </m:r>
                      </m:sub>
                    </m:sSub>
                    <m:r>
                      <a:rPr lang="en-US" sz="1050" b="1" i="1" smtClean="0">
                        <a:latin typeface="Cambria Math" panose="02040503050406030204" pitchFamily="18" charset="0"/>
                      </a:rPr>
                      <m:t> </m:t>
                    </m:r>
                  </m:oMath>
                </a14:m>
                <a:r>
                  <a:rPr lang="en-US" sz="105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is the embedding of the original question.</a:t>
                </a:r>
              </a:p>
              <a:p>
                <a:pPr algn="l">
                  <a:buFont typeface="Arial" panose="020B0604020202020204" pitchFamily="34" charset="0"/>
                  <a:buChar char="•"/>
                </a:pPr>
                <a:r>
                  <a:rPr lang="en-US" sz="105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𝑁</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is the number of generated questions, which is 3 </a:t>
                </a:r>
                <a:r>
                  <a:rPr lang="en-US" sz="9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default.</a:t>
                </a:r>
              </a:p>
              <a:p>
                <a:endParaRPr lang="en-US"/>
              </a:p>
            </p:txBody>
          </p:sp>
        </mc:Choice>
        <mc:Fallback xmlns="">
          <p:sp>
            <p:nvSpPr>
              <p:cNvPr id="27" name="TextBox 26">
                <a:extLst>
                  <a:ext uri="{FF2B5EF4-FFF2-40B4-BE49-F238E27FC236}">
                    <a16:creationId xmlns:a16="http://schemas.microsoft.com/office/drawing/2014/main" id="{132A41C9-F41E-5428-0BA9-5590AAC9643E}"/>
                  </a:ext>
                </a:extLst>
              </p:cNvPr>
              <p:cNvSpPr txBox="1">
                <a:spLocks noRot="1" noChangeAspect="1" noMove="1" noResize="1" noEditPoints="1" noAdjustHandles="1" noChangeArrowheads="1" noChangeShapeType="1" noTextEdit="1"/>
              </p:cNvSpPr>
              <p:nvPr/>
            </p:nvSpPr>
            <p:spPr>
              <a:xfrm>
                <a:off x="4106170" y="1612662"/>
                <a:ext cx="3903889" cy="1031436"/>
              </a:xfrm>
              <a:prstGeom prst="rect">
                <a:avLst/>
              </a:prstGeom>
              <a:blipFill>
                <a:blip r:embed="rId3"/>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E6D8F56A-A7D3-8EBF-4958-56EE08968411}"/>
              </a:ext>
            </a:extLst>
          </p:cNvPr>
          <p:cNvSpPr txBox="1"/>
          <p:nvPr/>
        </p:nvSpPr>
        <p:spPr>
          <a:xfrm>
            <a:off x="6227862" y="3903275"/>
            <a:ext cx="5348620" cy="2308324"/>
          </a:xfrm>
          <a:prstGeom prst="rect">
            <a:avLst/>
          </a:prstGeom>
          <a:noFill/>
        </p:spPr>
        <p:txBody>
          <a:bodyPr wrap="square">
            <a:spAutoFit/>
          </a:bodyPr>
          <a:lstStyle/>
          <a:p>
            <a:pPr algn="l"/>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To calculate this score, the LLM is prompted to generate an appropriate question for the generated answer </a:t>
            </a:r>
            <a:r>
              <a:rPr lang="en-US" sz="1200" b="1" i="1">
                <a:solidFill>
                  <a:srgbClr val="0F172A"/>
                </a:solidFill>
                <a:latin typeface="Open Sans" panose="020B0606030504020204" pitchFamily="34" charset="0"/>
                <a:ea typeface="Open Sans" panose="020B0606030504020204" pitchFamily="34" charset="0"/>
                <a:cs typeface="Open Sans" panose="020B0606030504020204" pitchFamily="34" charset="0"/>
              </a:rPr>
              <a:t>multiple</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times, and the mean </a:t>
            </a:r>
            <a:r>
              <a:rPr lang="en-US" sz="1200" b="1" i="1">
                <a:solidFill>
                  <a:srgbClr val="0F172A"/>
                </a:solidFill>
                <a:latin typeface="Open Sans" panose="020B0606030504020204" pitchFamily="34" charset="0"/>
                <a:ea typeface="Open Sans" panose="020B0606030504020204" pitchFamily="34" charset="0"/>
                <a:cs typeface="Open Sans" panose="020B0606030504020204" pitchFamily="34" charset="0"/>
              </a:rPr>
              <a:t>cosine similarity</a:t>
            </a:r>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 between these generated questions and the original question is measured. </a:t>
            </a:r>
          </a:p>
          <a:p>
            <a:pPr algn="l"/>
            <a:endPar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The underlying idea is that if the generated answer accurately addresses the initial question, the LLM should be able to generate questions from the answer that align with the original question.</a:t>
            </a:r>
          </a:p>
          <a:p>
            <a:pPr algn="l"/>
            <a:endPar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endParaRPr>
          </a:p>
          <a:p>
            <a:pPr algn="l"/>
            <a:r>
              <a:rPr lang="en-US" sz="1200" b="1" i="1">
                <a:solidFill>
                  <a:srgbClr val="14532D"/>
                </a:solidFill>
                <a:effectLst/>
                <a:latin typeface="Open Sans" panose="020B0606030504020204" pitchFamily="34" charset="0"/>
                <a:ea typeface="Open Sans" panose="020B0606030504020204" pitchFamily="34" charset="0"/>
                <a:cs typeface="Open Sans" panose="020B0606030504020204" pitchFamily="34" charset="0"/>
              </a:rPr>
              <a:t>Low relevance answer: </a:t>
            </a:r>
            <a:r>
              <a:rPr lang="en-US" sz="1200" b="0" i="0">
                <a:effectLst/>
                <a:latin typeface="Open Sans" panose="020B0606030504020204" pitchFamily="34" charset="0"/>
                <a:ea typeface="Open Sans" panose="020B0606030504020204" pitchFamily="34" charset="0"/>
                <a:cs typeface="Open Sans" panose="020B0606030504020204" pitchFamily="34" charset="0"/>
              </a:rPr>
              <a:t>France is in western Europe</a:t>
            </a:r>
            <a:r>
              <a:rPr lang="en-US" sz="1200" b="0" i="0">
                <a:solidFill>
                  <a:srgbClr val="14532D"/>
                </a:solidFill>
                <a:effectLst/>
                <a:latin typeface="Open Sans" panose="020B0606030504020204" pitchFamily="34" charset="0"/>
                <a:ea typeface="Open Sans" panose="020B0606030504020204" pitchFamily="34" charset="0"/>
                <a:cs typeface="Open Sans" panose="020B0606030504020204" pitchFamily="34" charset="0"/>
              </a:rPr>
              <a:t>.</a:t>
            </a:r>
          </a:p>
          <a:p>
            <a:pPr algn="l"/>
            <a:r>
              <a:rPr lang="en-US" sz="1200" b="1" i="1">
                <a:solidFill>
                  <a:srgbClr val="14532D"/>
                </a:solidFill>
                <a:effectLst/>
                <a:latin typeface="Open Sans" panose="020B0606030504020204" pitchFamily="34" charset="0"/>
                <a:ea typeface="Open Sans" panose="020B0606030504020204" pitchFamily="34" charset="0"/>
                <a:cs typeface="Open Sans" panose="020B0606030504020204" pitchFamily="34" charset="0"/>
              </a:rPr>
              <a:t>High relevance answer</a:t>
            </a:r>
            <a:r>
              <a:rPr lang="en-US" sz="1200" b="0" i="0">
                <a:solidFill>
                  <a:srgbClr val="14532D"/>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b="0" i="0">
                <a:effectLst/>
                <a:latin typeface="Open Sans" panose="020B0606030504020204" pitchFamily="34" charset="0"/>
                <a:ea typeface="Open Sans" panose="020B0606030504020204" pitchFamily="34" charset="0"/>
                <a:cs typeface="Open Sans" panose="020B0606030504020204" pitchFamily="34" charset="0"/>
              </a:rPr>
              <a:t>France is in western Europe and Paris is its capital.</a:t>
            </a:r>
          </a:p>
        </p:txBody>
      </p:sp>
      <p:sp>
        <p:nvSpPr>
          <p:cNvPr id="42" name="TextBox 41">
            <a:extLst>
              <a:ext uri="{FF2B5EF4-FFF2-40B4-BE49-F238E27FC236}">
                <a16:creationId xmlns:a16="http://schemas.microsoft.com/office/drawing/2014/main" id="{58499647-9881-D5B6-9721-ACDDD3A0CF3A}"/>
              </a:ext>
            </a:extLst>
          </p:cNvPr>
          <p:cNvSpPr txBox="1"/>
          <p:nvPr/>
        </p:nvSpPr>
        <p:spPr>
          <a:xfrm>
            <a:off x="6058115" y="2619178"/>
            <a:ext cx="5581030" cy="1107996"/>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Fact</a:t>
            </a:r>
            <a:r>
              <a:rPr lang="en-US"/>
              <a:t>:</a:t>
            </a:r>
          </a:p>
          <a:p>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r>
              <a:rPr lang="en-US" sz="1200">
                <a:solidFill>
                  <a:srgbClr val="0F172A"/>
                </a:solidFill>
                <a:latin typeface="Open Sans" panose="020B0606030504020204" pitchFamily="34" charset="0"/>
                <a:ea typeface="Open Sans" panose="020B0606030504020204" pitchFamily="34" charset="0"/>
                <a:cs typeface="Open Sans" panose="020B0606030504020204" pitchFamily="34" charset="0"/>
              </a:rPr>
              <a:t>E</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ven though in practice the score will range between 0 and 1 most of the time, this is not mathematically guaranteed, due to the nature of the cosine similarity ranging from </a:t>
            </a:r>
            <a:r>
              <a:rPr lang="en-US" sz="1200" b="1"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-1 to 1</a:t>
            </a:r>
            <a:r>
              <a:rPr lang="en-US" sz="1200" b="0" i="0">
                <a:solidFill>
                  <a:srgbClr val="0F172A"/>
                </a:solidFill>
                <a:effectLst/>
                <a:latin typeface="ui-sans-serif"/>
              </a:rPr>
              <a:t>.</a:t>
            </a: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Arrow: Down 2">
            <a:extLst>
              <a:ext uri="{FF2B5EF4-FFF2-40B4-BE49-F238E27FC236}">
                <a16:creationId xmlns:a16="http://schemas.microsoft.com/office/drawing/2014/main" id="{53BD9E05-ABBA-49CD-6B09-2EEF1A3559FB}"/>
              </a:ext>
            </a:extLst>
          </p:cNvPr>
          <p:cNvSpPr/>
          <p:nvPr/>
        </p:nvSpPr>
        <p:spPr>
          <a:xfrm rot="10800000">
            <a:off x="11170763" y="226130"/>
            <a:ext cx="237223" cy="4700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5ED7308-73B1-5FF3-ACE0-1CF12C439975}"/>
              </a:ext>
            </a:extLst>
          </p:cNvPr>
          <p:cNvSpPr txBox="1"/>
          <p:nvPr/>
        </p:nvSpPr>
        <p:spPr>
          <a:xfrm>
            <a:off x="11399292" y="516627"/>
            <a:ext cx="362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0</a:t>
            </a:r>
          </a:p>
        </p:txBody>
      </p:sp>
      <p:sp>
        <p:nvSpPr>
          <p:cNvPr id="18" name="TextBox 17">
            <a:extLst>
              <a:ext uri="{FF2B5EF4-FFF2-40B4-BE49-F238E27FC236}">
                <a16:creationId xmlns:a16="http://schemas.microsoft.com/office/drawing/2014/main" id="{6DB565AA-4199-A78D-9B54-29C59681F555}"/>
              </a:ext>
            </a:extLst>
          </p:cNvPr>
          <p:cNvSpPr txBox="1"/>
          <p:nvPr/>
        </p:nvSpPr>
        <p:spPr>
          <a:xfrm>
            <a:off x="11399292" y="157555"/>
            <a:ext cx="237223"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2103961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E2A43D37-3EF3-BB1D-59BE-0D51BEF435F5}"/>
              </a:ext>
            </a:extLst>
          </p:cNvPr>
          <p:cNvSpPr/>
          <p:nvPr/>
        </p:nvSpPr>
        <p:spPr>
          <a:xfrm>
            <a:off x="388295" y="1008802"/>
            <a:ext cx="7561150" cy="1590846"/>
          </a:xfrm>
          <a:prstGeom prst="roundRect">
            <a:avLst/>
          </a:prstGeom>
          <a:solidFill>
            <a:schemeClr val="bg2">
              <a:lumMod val="9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l"/>
            <a:endParaRPr lang="en-US" sz="18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endParaRPr>
          </a:p>
          <a:p>
            <a:pPr algn="ctr"/>
            <a:endParaRPr lang="en-US"/>
          </a:p>
        </p:txBody>
      </p:sp>
      <p:sp>
        <p:nvSpPr>
          <p:cNvPr id="2" name="Title 2">
            <a:extLst>
              <a:ext uri="{FF2B5EF4-FFF2-40B4-BE49-F238E27FC236}">
                <a16:creationId xmlns:a16="http://schemas.microsoft.com/office/drawing/2014/main" id="{BA8CF0C9-1C7A-00C4-E929-E764A73EB730}"/>
              </a:ext>
            </a:extLst>
          </p:cNvPr>
          <p:cNvSpPr txBox="1">
            <a:spLocks/>
          </p:cNvSpPr>
          <p:nvPr/>
        </p:nvSpPr>
        <p:spPr bwMode="gray">
          <a:xfrm>
            <a:off x="400650" y="158614"/>
            <a:ext cx="11390700" cy="365700"/>
          </a:xfrm>
          <a:prstGeom prst="rect">
            <a:avLst/>
          </a:prstGeom>
          <a:noFill/>
          <a:ln>
            <a:noFill/>
          </a:ln>
        </p:spPr>
        <p:txBody>
          <a:bodyPr spcFirstLastPara="1" vert="horz" wrap="square" lIns="0" tIns="0" rIns="0" bIns="0" rtlCol="0" anchor="t" anchorCtr="0">
            <a:noAutofit/>
          </a:bodyPr>
          <a:lstStyle>
            <a:lvl1pPr lvl="0" algn="l" defTabSz="1219170" rtl="0" eaLnBrk="1" latinLnBrk="0" hangingPunct="1">
              <a:lnSpc>
                <a:spcPct val="100000"/>
              </a:lnSpc>
              <a:spcBef>
                <a:spcPts val="0"/>
              </a:spcBef>
              <a:spcAft>
                <a:spcPts val="0"/>
              </a:spcAft>
              <a:buClr>
                <a:srgbClr val="262626"/>
              </a:buClr>
              <a:buSzPts val="2400"/>
              <a:buFont typeface="Open Sans SemiBold"/>
              <a:buNone/>
              <a:defRPr sz="2400" b="1" i="0" kern="1200">
                <a:solidFill>
                  <a:srgbClr val="262626"/>
                </a:solidFill>
                <a:latin typeface="Open Sans SemiBold"/>
                <a:ea typeface="Open Sans SemiBold"/>
                <a:cs typeface="Open Sans SemiBold"/>
                <a:sym typeface="Open Sans SemiBold"/>
              </a:defRPr>
            </a:lvl1pPr>
            <a:lvl2pPr lvl="1" algn="l" rtl="0">
              <a:lnSpc>
                <a:spcPct val="100000"/>
              </a:lnSpc>
              <a:spcBef>
                <a:spcPts val="0"/>
              </a:spcBef>
              <a:spcAft>
                <a:spcPts val="0"/>
              </a:spcAft>
              <a:buClr>
                <a:srgbClr val="000000"/>
              </a:buClr>
              <a:buSzPts val="1800"/>
              <a:buNone/>
              <a:defRPr/>
            </a:lvl2pPr>
            <a:lvl3pPr lvl="2" algn="l" rtl="0">
              <a:lnSpc>
                <a:spcPct val="100000"/>
              </a:lnSpc>
              <a:spcBef>
                <a:spcPts val="0"/>
              </a:spcBef>
              <a:spcAft>
                <a:spcPts val="0"/>
              </a:spcAft>
              <a:buClr>
                <a:srgbClr val="000000"/>
              </a:buClr>
              <a:buSzPts val="1800"/>
              <a:buNone/>
              <a:defRPr/>
            </a:lvl3pPr>
            <a:lvl4pPr lvl="3" algn="l" rtl="0">
              <a:lnSpc>
                <a:spcPct val="100000"/>
              </a:lnSpc>
              <a:spcBef>
                <a:spcPts val="0"/>
              </a:spcBef>
              <a:spcAft>
                <a:spcPts val="0"/>
              </a:spcAft>
              <a:buClr>
                <a:srgbClr val="000000"/>
              </a:buClr>
              <a:buSzPts val="1800"/>
              <a:buNone/>
              <a:defRPr/>
            </a:lvl4pPr>
            <a:lvl5pPr lvl="4" algn="l" rtl="0">
              <a:lnSpc>
                <a:spcPct val="100000"/>
              </a:lnSpc>
              <a:spcBef>
                <a:spcPts val="0"/>
              </a:spcBef>
              <a:spcAft>
                <a:spcPts val="0"/>
              </a:spcAft>
              <a:buClr>
                <a:srgbClr val="000000"/>
              </a:buClr>
              <a:buSzPts val="1800"/>
              <a:buNone/>
              <a:defRPr/>
            </a:lvl5pPr>
            <a:lvl6pPr lvl="5" algn="l" rtl="0">
              <a:lnSpc>
                <a:spcPct val="100000"/>
              </a:lnSpc>
              <a:spcBef>
                <a:spcPts val="0"/>
              </a:spcBef>
              <a:spcAft>
                <a:spcPts val="0"/>
              </a:spcAft>
              <a:buClr>
                <a:srgbClr val="000000"/>
              </a:buClr>
              <a:buSzPts val="1800"/>
              <a:buNone/>
              <a:defRPr/>
            </a:lvl6pPr>
            <a:lvl7pPr lvl="6" algn="l" rtl="0">
              <a:lnSpc>
                <a:spcPct val="100000"/>
              </a:lnSpc>
              <a:spcBef>
                <a:spcPts val="0"/>
              </a:spcBef>
              <a:spcAft>
                <a:spcPts val="0"/>
              </a:spcAft>
              <a:buClr>
                <a:srgbClr val="000000"/>
              </a:buClr>
              <a:buSzPts val="1800"/>
              <a:buNone/>
              <a:defRPr/>
            </a:lvl7pPr>
            <a:lvl8pPr lvl="7" algn="l" rtl="0">
              <a:lnSpc>
                <a:spcPct val="100000"/>
              </a:lnSpc>
              <a:spcBef>
                <a:spcPts val="0"/>
              </a:spcBef>
              <a:spcAft>
                <a:spcPts val="0"/>
              </a:spcAft>
              <a:buClr>
                <a:srgbClr val="000000"/>
              </a:buClr>
              <a:buSzPts val="1800"/>
              <a:buNone/>
              <a:defRPr/>
            </a:lvl8pPr>
            <a:lvl9pPr lvl="8" algn="l" rtl="0">
              <a:lnSpc>
                <a:spcPct val="100000"/>
              </a:lnSpc>
              <a:spcBef>
                <a:spcPts val="0"/>
              </a:spcBef>
              <a:spcAft>
                <a:spcPts val="0"/>
              </a:spcAft>
              <a:buClr>
                <a:srgbClr val="000000"/>
              </a:buClr>
              <a:buSzPts val="1800"/>
              <a:buNone/>
              <a:defRPr/>
            </a:lvl9pPr>
          </a:lstStyle>
          <a:p>
            <a:r>
              <a:rPr lang="en-US">
                <a:solidFill>
                  <a:srgbClr val="000000"/>
                </a:solidFill>
                <a:latin typeface="Open Sans" panose="020B0606030504020204" pitchFamily="34" charset="0"/>
                <a:ea typeface="Open Sans"/>
                <a:cs typeface="Open Sans"/>
              </a:rPr>
              <a:t>Ragas Metrics – Context Precision</a:t>
            </a:r>
            <a:endParaRPr lang="en-US">
              <a:latin typeface="Open Sans"/>
              <a:ea typeface="Open Sans"/>
              <a:cs typeface="Open Sans"/>
            </a:endParaRPr>
          </a:p>
        </p:txBody>
      </p:sp>
      <p:grpSp>
        <p:nvGrpSpPr>
          <p:cNvPr id="4" name="Group 3">
            <a:extLst>
              <a:ext uri="{FF2B5EF4-FFF2-40B4-BE49-F238E27FC236}">
                <a16:creationId xmlns:a16="http://schemas.microsoft.com/office/drawing/2014/main" id="{0690A1B9-441A-B4C9-B681-5D65316ECD08}"/>
              </a:ext>
            </a:extLst>
          </p:cNvPr>
          <p:cNvGrpSpPr/>
          <p:nvPr/>
        </p:nvGrpSpPr>
        <p:grpSpPr>
          <a:xfrm>
            <a:off x="8066968" y="1087474"/>
            <a:ext cx="4150332" cy="1680266"/>
            <a:chOff x="4154488" y="1384741"/>
            <a:chExt cx="4150332" cy="2779529"/>
          </a:xfrm>
        </p:grpSpPr>
        <p:sp>
          <p:nvSpPr>
            <p:cNvPr id="5" name="TextBox 4">
              <a:extLst>
                <a:ext uri="{FF2B5EF4-FFF2-40B4-BE49-F238E27FC236}">
                  <a16:creationId xmlns:a16="http://schemas.microsoft.com/office/drawing/2014/main" id="{0A9D4835-7A16-1416-1403-83D6A20CE4DD}"/>
                </a:ext>
              </a:extLst>
            </p:cNvPr>
            <p:cNvSpPr txBox="1"/>
            <p:nvPr/>
          </p:nvSpPr>
          <p:spPr>
            <a:xfrm>
              <a:off x="5601810" y="1384741"/>
              <a:ext cx="2138019" cy="432760"/>
            </a:xfrm>
            <a:prstGeom prst="rect">
              <a:avLst/>
            </a:prstGeom>
            <a:noFill/>
          </p:spPr>
          <p:txBody>
            <a:bodyPr wrap="square" rtlCol="0">
              <a:spAutoFit/>
            </a:bodyPr>
            <a:lstStyle/>
            <a:p>
              <a:r>
                <a:rPr lang="en-US" sz="1100" b="1">
                  <a:latin typeface="Open Sans" panose="020B0606030504020204" pitchFamily="34" charset="0"/>
                  <a:ea typeface="Open Sans" panose="020B0606030504020204" pitchFamily="34" charset="0"/>
                  <a:cs typeface="Open Sans" panose="020B0606030504020204" pitchFamily="34" charset="0"/>
                </a:rPr>
                <a:t>Ragas Score</a:t>
              </a:r>
            </a:p>
          </p:txBody>
        </p:sp>
        <p:cxnSp>
          <p:nvCxnSpPr>
            <p:cNvPr id="6" name="Straight Connector 5">
              <a:extLst>
                <a:ext uri="{FF2B5EF4-FFF2-40B4-BE49-F238E27FC236}">
                  <a16:creationId xmlns:a16="http://schemas.microsoft.com/office/drawing/2014/main" id="{253B2F51-4436-CE81-9D60-4274647EE99B}"/>
                </a:ext>
              </a:extLst>
            </p:cNvPr>
            <p:cNvCxnSpPr>
              <a:cxnSpLocks/>
            </p:cNvCxnSpPr>
            <p:nvPr/>
          </p:nvCxnSpPr>
          <p:spPr>
            <a:xfrm flipH="1">
              <a:off x="6050130" y="1879019"/>
              <a:ext cx="8767" cy="2257975"/>
            </a:xfrm>
            <a:prstGeom prst="line">
              <a:avLst/>
            </a:prstGeom>
            <a:ln w="1905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F626983-D092-FA7F-B104-5AC26B337892}"/>
                </a:ext>
              </a:extLst>
            </p:cNvPr>
            <p:cNvSpPr txBox="1"/>
            <p:nvPr/>
          </p:nvSpPr>
          <p:spPr>
            <a:xfrm>
              <a:off x="4748596" y="1688223"/>
              <a:ext cx="92204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generation</a:t>
              </a:r>
            </a:p>
          </p:txBody>
        </p:sp>
        <p:sp>
          <p:nvSpPr>
            <p:cNvPr id="8" name="TextBox 7">
              <a:extLst>
                <a:ext uri="{FF2B5EF4-FFF2-40B4-BE49-F238E27FC236}">
                  <a16:creationId xmlns:a16="http://schemas.microsoft.com/office/drawing/2014/main" id="{2E4A1E0F-DD4D-3456-F135-B644CC20DDDF}"/>
                </a:ext>
              </a:extLst>
            </p:cNvPr>
            <p:cNvSpPr txBox="1"/>
            <p:nvPr/>
          </p:nvSpPr>
          <p:spPr>
            <a:xfrm>
              <a:off x="6563703" y="1669002"/>
              <a:ext cx="766557" cy="420033"/>
            </a:xfrm>
            <a:prstGeom prst="rect">
              <a:avLst/>
            </a:prstGeom>
            <a:noFill/>
          </p:spPr>
          <p:txBody>
            <a:bodyPr wrap="none" rtlCol="0">
              <a:spAutoFit/>
            </a:bodyPr>
            <a:lstStyle/>
            <a:p>
              <a:r>
                <a:rPr lang="en-US" sz="1050" b="1">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retrieval</a:t>
              </a:r>
            </a:p>
          </p:txBody>
        </p:sp>
        <p:sp>
          <p:nvSpPr>
            <p:cNvPr id="9" name="TextBox 8">
              <a:extLst>
                <a:ext uri="{FF2B5EF4-FFF2-40B4-BE49-F238E27FC236}">
                  <a16:creationId xmlns:a16="http://schemas.microsoft.com/office/drawing/2014/main" id="{15AC5B19-E1DE-945C-9CF8-94738AA6CBCF}"/>
                </a:ext>
              </a:extLst>
            </p:cNvPr>
            <p:cNvSpPr txBox="1"/>
            <p:nvPr/>
          </p:nvSpPr>
          <p:spPr>
            <a:xfrm>
              <a:off x="4675616" y="2138066"/>
              <a:ext cx="912429"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faithfulness</a:t>
              </a:r>
            </a:p>
          </p:txBody>
        </p:sp>
        <p:sp>
          <p:nvSpPr>
            <p:cNvPr id="10" name="TextBox 9">
              <a:extLst>
                <a:ext uri="{FF2B5EF4-FFF2-40B4-BE49-F238E27FC236}">
                  <a16:creationId xmlns:a16="http://schemas.microsoft.com/office/drawing/2014/main" id="{7CEE39CB-74F5-D4F2-2C1B-0067A0E1CD3A}"/>
                </a:ext>
              </a:extLst>
            </p:cNvPr>
            <p:cNvSpPr txBox="1"/>
            <p:nvPr/>
          </p:nvSpPr>
          <p:spPr>
            <a:xfrm>
              <a:off x="4472169" y="2970410"/>
              <a:ext cx="1247457"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answer relevancy</a:t>
              </a:r>
            </a:p>
          </p:txBody>
        </p:sp>
        <p:sp>
          <p:nvSpPr>
            <p:cNvPr id="11" name="TextBox 10">
              <a:extLst>
                <a:ext uri="{FF2B5EF4-FFF2-40B4-BE49-F238E27FC236}">
                  <a16:creationId xmlns:a16="http://schemas.microsoft.com/office/drawing/2014/main" id="{61C22479-3280-F129-869F-EB132B003E86}"/>
                </a:ext>
              </a:extLst>
            </p:cNvPr>
            <p:cNvSpPr txBox="1"/>
            <p:nvPr/>
          </p:nvSpPr>
          <p:spPr>
            <a:xfrm>
              <a:off x="6035288" y="2038669"/>
              <a:ext cx="2269532" cy="661870"/>
            </a:xfrm>
            <a:prstGeom prst="rect">
              <a:avLst/>
            </a:prstGeom>
            <a:noFill/>
          </p:spPr>
          <p:txBody>
            <a:bodyPr wrap="none" rtlCol="0">
              <a:spAutoFit/>
            </a:bodyPr>
            <a:lstStyle/>
            <a:p>
              <a:r>
                <a:rPr lang="en-US" sz="2000" b="1" i="1">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context precision</a:t>
              </a:r>
            </a:p>
          </p:txBody>
        </p:sp>
        <p:sp>
          <p:nvSpPr>
            <p:cNvPr id="12" name="TextBox 11">
              <a:extLst>
                <a:ext uri="{FF2B5EF4-FFF2-40B4-BE49-F238E27FC236}">
                  <a16:creationId xmlns:a16="http://schemas.microsoft.com/office/drawing/2014/main" id="{633ECC21-87FC-6B2C-4827-CEFA2E5DBF9E}"/>
                </a:ext>
              </a:extLst>
            </p:cNvPr>
            <p:cNvSpPr txBox="1"/>
            <p:nvPr/>
          </p:nvSpPr>
          <p:spPr>
            <a:xfrm>
              <a:off x="6609762" y="3081140"/>
              <a:ext cx="1021433" cy="407304"/>
            </a:xfrm>
            <a:prstGeom prst="rect">
              <a:avLst/>
            </a:prstGeom>
            <a:noFill/>
          </p:spPr>
          <p:txBody>
            <a:bodyPr wrap="none" rtlCol="0">
              <a:spAutoFit/>
            </a:bodyPr>
            <a:lstStyle/>
            <a:p>
              <a:r>
                <a:rPr lang="en-US" sz="1000" b="1" i="1">
                  <a:latin typeface="Open Sans" panose="020B0606030504020204" pitchFamily="34" charset="0"/>
                  <a:ea typeface="Open Sans" panose="020B0606030504020204" pitchFamily="34" charset="0"/>
                  <a:cs typeface="Open Sans" panose="020B0606030504020204" pitchFamily="34" charset="0"/>
                </a:rPr>
                <a:t>context recall</a:t>
              </a:r>
            </a:p>
          </p:txBody>
        </p:sp>
        <p:sp>
          <p:nvSpPr>
            <p:cNvPr id="13" name="TextBox 12">
              <a:extLst>
                <a:ext uri="{FF2B5EF4-FFF2-40B4-BE49-F238E27FC236}">
                  <a16:creationId xmlns:a16="http://schemas.microsoft.com/office/drawing/2014/main" id="{3EB11681-4190-521C-F734-32B6A71CD9A1}"/>
                </a:ext>
              </a:extLst>
            </p:cNvPr>
            <p:cNvSpPr txBox="1"/>
            <p:nvPr/>
          </p:nvSpPr>
          <p:spPr>
            <a:xfrm>
              <a:off x="4154488" y="2457456"/>
              <a:ext cx="1902040" cy="338554"/>
            </a:xfrm>
            <a:prstGeom prst="rect">
              <a:avLst/>
            </a:prstGeom>
            <a:noFill/>
          </p:spPr>
          <p:txBody>
            <a:bodyPr wrap="square" rtlCol="0">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How factually accurate is generated answer</a:t>
              </a:r>
            </a:p>
          </p:txBody>
        </p:sp>
        <p:sp>
          <p:nvSpPr>
            <p:cNvPr id="14" name="TextBox 13">
              <a:extLst>
                <a:ext uri="{FF2B5EF4-FFF2-40B4-BE49-F238E27FC236}">
                  <a16:creationId xmlns:a16="http://schemas.microsoft.com/office/drawing/2014/main" id="{EB9BC76E-DE5C-1918-6422-79A832769BCA}"/>
                </a:ext>
              </a:extLst>
            </p:cNvPr>
            <p:cNvSpPr txBox="1"/>
            <p:nvPr/>
          </p:nvSpPr>
          <p:spPr>
            <a:xfrm>
              <a:off x="4194611" y="3293858"/>
              <a:ext cx="1821794"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Relevancy of the generated answer to the question</a:t>
              </a:r>
            </a:p>
          </p:txBody>
        </p:sp>
        <p:sp>
          <p:nvSpPr>
            <p:cNvPr id="15" name="TextBox 14">
              <a:extLst>
                <a:ext uri="{FF2B5EF4-FFF2-40B4-BE49-F238E27FC236}">
                  <a16:creationId xmlns:a16="http://schemas.microsoft.com/office/drawing/2014/main" id="{2AD168E7-E559-C7B6-4C3D-F586044AFAC6}"/>
                </a:ext>
              </a:extLst>
            </p:cNvPr>
            <p:cNvSpPr txBox="1"/>
            <p:nvPr/>
          </p:nvSpPr>
          <p:spPr>
            <a:xfrm>
              <a:off x="6355447" y="2501045"/>
              <a:ext cx="1686623" cy="560043"/>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Signal to noise ratio to received context.</a:t>
              </a:r>
            </a:p>
          </p:txBody>
        </p:sp>
        <p:sp>
          <p:nvSpPr>
            <p:cNvPr id="16" name="TextBox 15">
              <a:extLst>
                <a:ext uri="{FF2B5EF4-FFF2-40B4-BE49-F238E27FC236}">
                  <a16:creationId xmlns:a16="http://schemas.microsoft.com/office/drawing/2014/main" id="{C66BFEFC-B534-69CE-3D4D-BDB6113E172C}"/>
                </a:ext>
              </a:extLst>
            </p:cNvPr>
            <p:cNvSpPr txBox="1"/>
            <p:nvPr/>
          </p:nvSpPr>
          <p:spPr>
            <a:xfrm>
              <a:off x="6125294" y="3400575"/>
              <a:ext cx="1867124" cy="763695"/>
            </a:xfrm>
            <a:prstGeom prst="rect">
              <a:avLst/>
            </a:prstGeom>
            <a:noFill/>
          </p:spPr>
          <p:txBody>
            <a:bodyPr wrap="square">
              <a:spAutoFit/>
            </a:bodyPr>
            <a:lstStyle/>
            <a:p>
              <a:pPr algn="ctr"/>
              <a:r>
                <a:rPr lang="en-US" sz="800">
                  <a:solidFill>
                    <a:srgbClr val="000000"/>
                  </a:solidFill>
                  <a:latin typeface="Open Sans" panose="020B0606030504020204" pitchFamily="34" charset="0"/>
                  <a:ea typeface="Open Sans" panose="020B0606030504020204" pitchFamily="34" charset="0"/>
                  <a:cs typeface="Open Sans" panose="020B0606030504020204" pitchFamily="34" charset="0"/>
                </a:rPr>
                <a:t>Can it retrieve all relevant information required to answer the question.</a:t>
              </a:r>
            </a:p>
          </p:txBody>
        </p:sp>
      </p:grpSp>
      <p:sp>
        <p:nvSpPr>
          <p:cNvPr id="19" name="TextBox 18">
            <a:extLst>
              <a:ext uri="{FF2B5EF4-FFF2-40B4-BE49-F238E27FC236}">
                <a16:creationId xmlns:a16="http://schemas.microsoft.com/office/drawing/2014/main" id="{099FBABD-9691-3008-8097-042E3B807B3F}"/>
              </a:ext>
            </a:extLst>
          </p:cNvPr>
          <p:cNvSpPr txBox="1"/>
          <p:nvPr/>
        </p:nvSpPr>
        <p:spPr>
          <a:xfrm>
            <a:off x="349412" y="517387"/>
            <a:ext cx="10813668" cy="461665"/>
          </a:xfrm>
          <a:prstGeom prst="rect">
            <a:avLst/>
          </a:prstGeom>
          <a:noFill/>
        </p:spPr>
        <p:txBody>
          <a:bodyPr wrap="square">
            <a:spAutoFit/>
          </a:bodyPr>
          <a:lstStyle/>
          <a:p>
            <a:r>
              <a:rPr lang="en-US" sz="120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Context Precision is a metric that evaluates whether all of the ground-truth relevant items present in the contexts are ranked higher or not. </a:t>
            </a:r>
            <a:r>
              <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rPr>
              <a:t>All the relevant chunks must appear at the top ranks. This metric is computed using the </a:t>
            </a:r>
            <a:r>
              <a:rPr lang="en-US" sz="1200" b="1" i="1">
                <a:solidFill>
                  <a:srgbClr val="0F172A"/>
                </a:solidFill>
                <a:latin typeface="Open Sans" panose="020B0606030504020204" pitchFamily="34" charset="0"/>
                <a:ea typeface="Open Sans" panose="020B0606030504020204" pitchFamily="34" charset="0"/>
                <a:cs typeface="Open Sans" panose="020B0606030504020204" pitchFamily="34" charset="0"/>
              </a:rPr>
              <a:t>question</a:t>
            </a:r>
            <a:r>
              <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rPr>
              <a:t>, </a:t>
            </a:r>
            <a:r>
              <a:rPr lang="en-US" sz="1200" b="1" i="1" err="1">
                <a:solidFill>
                  <a:srgbClr val="0F172A"/>
                </a:solidFill>
                <a:latin typeface="Open Sans" panose="020B0606030504020204" pitchFamily="34" charset="0"/>
                <a:ea typeface="Open Sans" panose="020B0606030504020204" pitchFamily="34" charset="0"/>
                <a:cs typeface="Open Sans" panose="020B0606030504020204" pitchFamily="34" charset="0"/>
              </a:rPr>
              <a:t>ground_truth</a:t>
            </a:r>
            <a:r>
              <a:rPr lang="en-US" sz="1200" b="1" i="1">
                <a:solidFill>
                  <a:srgbClr val="0F172A"/>
                </a:solidFill>
                <a:latin typeface="Open Sans" panose="020B0606030504020204" pitchFamily="34" charset="0"/>
                <a:ea typeface="Open Sans" panose="020B0606030504020204" pitchFamily="34" charset="0"/>
                <a:cs typeface="Open Sans" panose="020B0606030504020204" pitchFamily="34" charset="0"/>
              </a:rPr>
              <a:t> </a:t>
            </a:r>
            <a:r>
              <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rPr>
              <a:t>and the </a:t>
            </a:r>
            <a:r>
              <a:rPr lang="en-US" sz="1200" b="1" i="1">
                <a:solidFill>
                  <a:srgbClr val="0F172A"/>
                </a:solidFill>
                <a:latin typeface="Open Sans" panose="020B0606030504020204" pitchFamily="34" charset="0"/>
                <a:ea typeface="Open Sans" panose="020B0606030504020204" pitchFamily="34" charset="0"/>
                <a:cs typeface="Open Sans" panose="020B0606030504020204" pitchFamily="34" charset="0"/>
              </a:rPr>
              <a:t>contexts</a:t>
            </a:r>
            <a:r>
              <a:rPr lang="en-US" sz="1200" i="1">
                <a:solidFill>
                  <a:srgbClr val="0F172A"/>
                </a:solidFill>
                <a:latin typeface="Open Sans" panose="020B0606030504020204" pitchFamily="34" charset="0"/>
                <a:ea typeface="Open Sans" panose="020B0606030504020204" pitchFamily="34" charset="0"/>
                <a:cs typeface="Open Sans" panose="020B0606030504020204" pitchFamily="34" charset="0"/>
              </a:rPr>
              <a:t>, with values ranging between 0 and 1.</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6E8D8A-A0C4-F9D6-6A96-01EF589702DC}"/>
                  </a:ext>
                </a:extLst>
              </p:cNvPr>
              <p:cNvSpPr txBox="1"/>
              <p:nvPr/>
            </p:nvSpPr>
            <p:spPr>
              <a:xfrm>
                <a:off x="3952139" y="1008429"/>
                <a:ext cx="2275723" cy="6981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sz="1400" i="1" smtClean="0">
                              <a:latin typeface="Cambria Math" panose="02040503050406030204" pitchFamily="18" charset="0"/>
                              <a:ea typeface="Open Sans" panose="020B0606030504020204" pitchFamily="34" charset="0"/>
                              <a:cs typeface="Open Sans" panose="020B0606030504020204" pitchFamily="34" charset="0"/>
                            </a:rPr>
                          </m:ctrlPr>
                        </m:naryPr>
                        <m:sub>
                          <m:r>
                            <m:rPr>
                              <m:brk m:alnAt="23"/>
                            </m:rPr>
                            <a:rPr lang="en-US" sz="1400" b="0" i="1" smtClean="0">
                              <a:latin typeface="Cambria Math" panose="02040503050406030204" pitchFamily="18" charset="0"/>
                              <a:ea typeface="Open Sans" panose="020B0606030504020204" pitchFamily="34" charset="0"/>
                              <a:cs typeface="Open Sans" panose="020B0606030504020204" pitchFamily="34" charset="0"/>
                            </a:rPr>
                            <m:t>𝑘</m:t>
                          </m:r>
                          <m:r>
                            <a:rPr lang="pt-BR" sz="1400" i="1" smtClean="0">
                              <a:latin typeface="Cambria Math" panose="02040503050406030204" pitchFamily="18" charset="0"/>
                              <a:ea typeface="Open Sans" panose="020B0606030504020204" pitchFamily="34" charset="0"/>
                              <a:cs typeface="Open Sans" panose="020B0606030504020204" pitchFamily="34" charset="0"/>
                            </a:rPr>
                            <m:t>=</m:t>
                          </m:r>
                          <m:r>
                            <a:rPr lang="en-US" sz="1400" b="0" i="1" smtClean="0">
                              <a:latin typeface="Cambria Math" panose="02040503050406030204" pitchFamily="18" charset="0"/>
                              <a:ea typeface="Open Sans" panose="020B0606030504020204" pitchFamily="34" charset="0"/>
                              <a:cs typeface="Open Sans" panose="020B0606030504020204" pitchFamily="34" charset="0"/>
                            </a:rPr>
                            <m:t>1</m:t>
                          </m:r>
                        </m:sub>
                        <m:sup>
                          <m:r>
                            <a:rPr lang="en-US" sz="1400" b="0" i="1" smtClean="0">
                              <a:latin typeface="Cambria Math" panose="02040503050406030204" pitchFamily="18" charset="0"/>
                              <a:ea typeface="Open Sans" panose="020B0606030504020204" pitchFamily="34" charset="0"/>
                              <a:cs typeface="Open Sans" panose="020B0606030504020204" pitchFamily="34" charset="0"/>
                            </a:rPr>
                            <m:t>𝐾</m:t>
                          </m:r>
                        </m:sup>
                        <m:e>
                          <m:r>
                            <m:rPr>
                              <m:sty m:val="p"/>
                            </m:rPr>
                            <a:rPr lang="en-US" sz="1400" b="0" i="0" smtClean="0">
                              <a:latin typeface="Cambria Math" panose="02040503050406030204" pitchFamily="18" charset="0"/>
                              <a:ea typeface="Open Sans" panose="020B0606030504020204" pitchFamily="34" charset="0"/>
                              <a:cs typeface="Open Sans" panose="020B0606030504020204" pitchFamily="34" charset="0"/>
                            </a:rPr>
                            <m:t>Precision</m:t>
                          </m:r>
                          <m:r>
                            <a:rPr lang="en-US" sz="1400" b="0" i="0" smtClean="0">
                              <a:latin typeface="Cambria Math" panose="02040503050406030204" pitchFamily="18" charset="0"/>
                              <a:ea typeface="Open Sans" panose="020B0606030504020204" pitchFamily="34" charset="0"/>
                              <a:cs typeface="Open Sans" panose="020B0606030504020204" pitchFamily="34" charset="0"/>
                            </a:rPr>
                            <m:t>@</m:t>
                          </m:r>
                          <m:r>
                            <m:rPr>
                              <m:sty m:val="p"/>
                            </m:rPr>
                            <a:rPr lang="en-US" sz="1400" b="0" i="0" smtClean="0">
                              <a:latin typeface="Cambria Math" panose="02040503050406030204" pitchFamily="18" charset="0"/>
                              <a:ea typeface="Open Sans" panose="020B0606030504020204" pitchFamily="34" charset="0"/>
                              <a:cs typeface="Open Sans" panose="020B0606030504020204" pitchFamily="34" charset="0"/>
                            </a:rPr>
                            <m:t>K</m:t>
                          </m:r>
                          <m:r>
                            <a:rPr lang="en-US" sz="1400" b="0" i="0" smtClean="0">
                              <a:latin typeface="Cambria Math" panose="02040503050406030204" pitchFamily="18" charset="0"/>
                              <a:ea typeface="Open Sans" panose="020B0606030504020204" pitchFamily="34" charset="0"/>
                              <a:cs typeface="Open Sans" panose="020B0606030504020204" pitchFamily="34" charset="0"/>
                            </a:rPr>
                            <m:t> </m:t>
                          </m:r>
                          <m:r>
                            <a:rPr lang="en-US" sz="1400" b="0" i="1" smtClean="0">
                              <a:latin typeface="Cambria Math" panose="02040503050406030204" pitchFamily="18" charset="0"/>
                              <a:ea typeface="Open Sans" panose="020B0606030504020204" pitchFamily="34" charset="0"/>
                              <a:cs typeface="Open Sans" panose="020B0606030504020204" pitchFamily="34" charset="0"/>
                            </a:rPr>
                            <m:t>∗</m:t>
                          </m:r>
                          <m:sSub>
                            <m:sSubPr>
                              <m:ctrlPr>
                                <a:rPr lang="pt-BR" sz="140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𝑘</m:t>
                              </m:r>
                            </m:sub>
                          </m:sSub>
                        </m:e>
                      </m:nary>
                    </m:oMath>
                  </m:oMathPara>
                </a14:m>
                <a:endParaRPr lang="en-US" sz="1400">
                  <a:latin typeface="Open Sans" panose="020B0606030504020204" pitchFamily="34" charset="0"/>
                  <a:ea typeface="Open Sans" panose="020B0606030504020204" pitchFamily="34" charset="0"/>
                  <a:cs typeface="Open Sans" panose="020B0606030504020204" pitchFamily="34" charset="0"/>
                </a:endParaRPr>
              </a:p>
            </p:txBody>
          </p:sp>
        </mc:Choice>
        <mc:Fallback xmlns="">
          <p:sp>
            <p:nvSpPr>
              <p:cNvPr id="23" name="TextBox 22">
                <a:extLst>
                  <a:ext uri="{FF2B5EF4-FFF2-40B4-BE49-F238E27FC236}">
                    <a16:creationId xmlns:a16="http://schemas.microsoft.com/office/drawing/2014/main" id="{486E8D8A-A0C4-F9D6-6A96-01EF589702DC}"/>
                  </a:ext>
                </a:extLst>
              </p:cNvPr>
              <p:cNvSpPr txBox="1">
                <a:spLocks noRot="1" noChangeAspect="1" noMove="1" noResize="1" noEditPoints="1" noAdjustHandles="1" noChangeArrowheads="1" noChangeShapeType="1" noTextEdit="1"/>
              </p:cNvSpPr>
              <p:nvPr/>
            </p:nvSpPr>
            <p:spPr>
              <a:xfrm>
                <a:off x="3952139" y="1008429"/>
                <a:ext cx="2275723" cy="698140"/>
              </a:xfrm>
              <a:prstGeom prst="rect">
                <a:avLst/>
              </a:prstGeom>
              <a:blipFill>
                <a:blip r:embed="rId2"/>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48477A6-8BC0-515E-A946-000EEA0B3049}"/>
              </a:ext>
            </a:extLst>
          </p:cNvPr>
          <p:cNvSpPr txBox="1"/>
          <p:nvPr/>
        </p:nvSpPr>
        <p:spPr>
          <a:xfrm>
            <a:off x="505270" y="1575116"/>
            <a:ext cx="2123530" cy="307777"/>
          </a:xfrm>
          <a:prstGeom prst="rect">
            <a:avLst/>
          </a:prstGeom>
          <a:noFill/>
        </p:spPr>
        <p:txBody>
          <a:bodyPr wrap="none" rtlCol="0">
            <a:spAutoFit/>
          </a:bodyPr>
          <a:lstStyle/>
          <a:p>
            <a:r>
              <a:rPr lang="en-US" sz="1400" i="1">
                <a:latin typeface="Open Sans" panose="020B0606030504020204" pitchFamily="34" charset="0"/>
                <a:ea typeface="Open Sans" panose="020B0606030504020204" pitchFamily="34" charset="0"/>
                <a:cs typeface="Open Sans" panose="020B0606030504020204" pitchFamily="34" charset="0"/>
              </a:rPr>
              <a:t>Context </a:t>
            </a:r>
            <a:r>
              <a:rPr lang="en-US" sz="1400" i="1" err="1">
                <a:latin typeface="Open Sans" panose="020B0606030504020204" pitchFamily="34" charset="0"/>
                <a:ea typeface="Open Sans" panose="020B0606030504020204" pitchFamily="34" charset="0"/>
                <a:cs typeface="Open Sans" panose="020B0606030504020204" pitchFamily="34" charset="0"/>
              </a:rPr>
              <a:t>Precision@K</a:t>
            </a:r>
            <a:r>
              <a:rPr lang="en-US" sz="1400" i="1">
                <a:latin typeface="Open Sans" panose="020B0606030504020204" pitchFamily="34" charset="0"/>
                <a:ea typeface="Open Sans" panose="020B0606030504020204" pitchFamily="34" charset="0"/>
                <a:cs typeface="Open Sans" panose="020B0606030504020204" pitchFamily="34" charset="0"/>
              </a:rPr>
              <a:t>    </a:t>
            </a:r>
            <a:r>
              <a:rPr lang="en-US" sz="1400">
                <a:latin typeface="Open Sans" panose="020B0606030504020204" pitchFamily="34" charset="0"/>
                <a:ea typeface="Open Sans" panose="020B0606030504020204" pitchFamily="34" charset="0"/>
                <a:cs typeface="Open Sans" panose="020B0606030504020204" pitchFamily="34" charset="0"/>
              </a:rPr>
              <a:t>= </a:t>
            </a:r>
          </a:p>
        </p:txBody>
      </p:sp>
      <p:sp>
        <p:nvSpPr>
          <p:cNvPr id="29" name="TextBox 28">
            <a:extLst>
              <a:ext uri="{FF2B5EF4-FFF2-40B4-BE49-F238E27FC236}">
                <a16:creationId xmlns:a16="http://schemas.microsoft.com/office/drawing/2014/main" id="{BF0A56DC-60C7-EC4F-5BCA-53FFA6DC3722}"/>
              </a:ext>
            </a:extLst>
          </p:cNvPr>
          <p:cNvSpPr txBox="1"/>
          <p:nvPr/>
        </p:nvSpPr>
        <p:spPr>
          <a:xfrm>
            <a:off x="513099" y="2858894"/>
            <a:ext cx="5205753" cy="923330"/>
          </a:xfrm>
          <a:prstGeom prst="rect">
            <a:avLst/>
          </a:prstGeom>
          <a:noFill/>
        </p:spPr>
        <p:txBody>
          <a:bodyPr wrap="square" rtlCol="0">
            <a:spAutoFit/>
          </a:bodyPr>
          <a:lstStyle/>
          <a:p>
            <a:r>
              <a:rPr lang="en-US" b="1" dirty="0">
                <a:latin typeface="Open Sans" panose="020B0606030504020204" pitchFamily="34" charset="0"/>
                <a:ea typeface="Open Sans" panose="020B0606030504020204" pitchFamily="34" charset="0"/>
                <a:cs typeface="Open Sans" panose="020B0606030504020204" pitchFamily="34" charset="0"/>
              </a:rPr>
              <a:t>Example</a:t>
            </a:r>
            <a:r>
              <a:rPr lang="en-US" dirty="0"/>
              <a:t>:</a:t>
            </a:r>
          </a:p>
          <a:p>
            <a:endParaRPr lang="en-US" sz="1200" dirty="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r>
              <a:rPr lang="en-US" sz="1200" b="1" dirty="0">
                <a:solidFill>
                  <a:srgbClr val="14532D"/>
                </a:solidFill>
                <a:latin typeface="Open Sans" panose="020B0606030504020204" pitchFamily="34" charset="0"/>
                <a:ea typeface="Open Sans" panose="020B0606030504020204" pitchFamily="34" charset="0"/>
                <a:cs typeface="Open Sans" panose="020B0606030504020204" pitchFamily="34" charset="0"/>
              </a:rPr>
              <a:t>Question</a:t>
            </a:r>
            <a:r>
              <a:rPr lang="en-US" sz="1200" b="0" i="0" dirty="0">
                <a:solidFill>
                  <a:srgbClr val="14532D"/>
                </a:solidFill>
                <a:effectLst/>
                <a:latin typeface="ui-sans-serif"/>
              </a:rPr>
              <a:t>: Where is France and what is its capital? </a:t>
            </a:r>
          </a:p>
          <a:p>
            <a:r>
              <a:rPr lang="en-US" sz="1200" b="1" i="0" dirty="0">
                <a:solidFill>
                  <a:srgbClr val="14532D"/>
                </a:solidFill>
                <a:effectLst/>
                <a:latin typeface="ui-sans-serif"/>
              </a:rPr>
              <a:t>Ground truth</a:t>
            </a:r>
            <a:r>
              <a:rPr lang="en-US" sz="1200" b="0" i="0" dirty="0">
                <a:solidFill>
                  <a:srgbClr val="14532D"/>
                </a:solidFill>
                <a:effectLst/>
                <a:latin typeface="ui-sans-serif"/>
              </a:rPr>
              <a:t>: France is in Western Europe and its capital is Paris.</a:t>
            </a:r>
            <a:endParaRPr lang="en-US" sz="1200" dirty="0">
              <a:solidFill>
                <a:srgbClr val="14532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TextBox 29">
            <a:extLst>
              <a:ext uri="{FF2B5EF4-FFF2-40B4-BE49-F238E27FC236}">
                <a16:creationId xmlns:a16="http://schemas.microsoft.com/office/drawing/2014/main" id="{7AC8B07E-F87A-73A3-DC94-B8601B1CF91A}"/>
              </a:ext>
            </a:extLst>
          </p:cNvPr>
          <p:cNvSpPr txBox="1"/>
          <p:nvPr/>
        </p:nvSpPr>
        <p:spPr>
          <a:xfrm>
            <a:off x="475956" y="3749568"/>
            <a:ext cx="5581029" cy="1938992"/>
          </a:xfrm>
          <a:prstGeom prst="rect">
            <a:avLst/>
          </a:prstGeom>
          <a:noFill/>
        </p:spPr>
        <p:txBody>
          <a:bodyPr wrap="square" rtlCol="0">
            <a:spAutoFit/>
          </a:bodyPr>
          <a:lstStyle/>
          <a:p>
            <a:r>
              <a:rPr lang="en-US" b="1">
                <a:latin typeface="Open Sans" panose="020B0606030504020204" pitchFamily="34" charset="0"/>
                <a:ea typeface="Open Sans" panose="020B0606030504020204" pitchFamily="34" charset="0"/>
                <a:cs typeface="Open Sans" panose="020B0606030504020204" pitchFamily="34" charset="0"/>
              </a:rPr>
              <a:t>Calculation:</a:t>
            </a:r>
          </a:p>
          <a:p>
            <a:endParaRPr lang="en-US" b="1">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1:</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For each chunk in retrieved context, check if it is relevant or not relevant to arrive at the ground truth for the given question.</a:t>
            </a:r>
          </a:p>
          <a:p>
            <a:pPr lvl="1"/>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pPr algn="l">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2</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Calculate </a:t>
            </a:r>
            <a:r>
              <a:rPr lang="en-US" sz="1200" err="1">
                <a:solidFill>
                  <a:srgbClr val="14532D"/>
                </a:solidFill>
                <a:latin typeface="Open Sans" panose="020B0606030504020204" pitchFamily="34" charset="0"/>
                <a:ea typeface="Open Sans" panose="020B0606030504020204" pitchFamily="34" charset="0"/>
                <a:cs typeface="Open Sans" panose="020B0606030504020204" pitchFamily="34" charset="0"/>
              </a:rPr>
              <a:t>precision@k</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 for each chunk in the context.</a:t>
            </a:r>
          </a:p>
          <a:p>
            <a:pPr algn="l">
              <a:buFont typeface="Arial" panose="020B0604020202020204" pitchFamily="34" charset="0"/>
              <a:buChar char="•"/>
            </a:pPr>
            <a:endPar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endParaRPr>
          </a:p>
          <a:p>
            <a:pPr>
              <a:buFont typeface="Arial" panose="020B0604020202020204" pitchFamily="34" charset="0"/>
              <a:buChar char="•"/>
            </a:pPr>
            <a:r>
              <a:rPr lang="en-US" sz="1200" b="1">
                <a:solidFill>
                  <a:srgbClr val="14532D"/>
                </a:solidFill>
                <a:latin typeface="Open Sans" panose="020B0606030504020204" pitchFamily="34" charset="0"/>
                <a:ea typeface="Open Sans" panose="020B0606030504020204" pitchFamily="34" charset="0"/>
                <a:cs typeface="Open Sans" panose="020B0606030504020204" pitchFamily="34" charset="0"/>
              </a:rPr>
              <a:t>Step 3</a:t>
            </a:r>
            <a:r>
              <a:rPr lang="en-US" sz="120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r>
              <a:rPr lang="en-US" sz="120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Calculate the mean of </a:t>
            </a:r>
            <a:r>
              <a:rPr lang="en-US" sz="1200" err="1">
                <a:solidFill>
                  <a:srgbClr val="14532D"/>
                </a:solidFill>
                <a:latin typeface="Open Sans" panose="020B0606030504020204" pitchFamily="34" charset="0"/>
                <a:ea typeface="Open Sans" panose="020B0606030504020204" pitchFamily="34" charset="0"/>
                <a:cs typeface="Open Sans" panose="020B0606030504020204" pitchFamily="34" charset="0"/>
              </a:rPr>
              <a:t>precision@k</a:t>
            </a:r>
            <a:r>
              <a:rPr lang="en-US" sz="1200">
                <a:solidFill>
                  <a:srgbClr val="14532D"/>
                </a:solidFill>
                <a:latin typeface="Open Sans" panose="020B0606030504020204" pitchFamily="34" charset="0"/>
                <a:ea typeface="Open Sans" panose="020B0606030504020204" pitchFamily="34" charset="0"/>
                <a:cs typeface="Open Sans" panose="020B0606030504020204" pitchFamily="34" charset="0"/>
              </a:rPr>
              <a:t> to arrive at the final context precision score.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32A41C9-F41E-5428-0BA9-5590AAC9643E}"/>
                  </a:ext>
                </a:extLst>
              </p:cNvPr>
              <p:cNvSpPr txBox="1"/>
              <p:nvPr/>
            </p:nvSpPr>
            <p:spPr>
              <a:xfrm>
                <a:off x="1178802" y="1945658"/>
                <a:ext cx="6472636" cy="577081"/>
              </a:xfrm>
              <a:prstGeom prst="rect">
                <a:avLst/>
              </a:prstGeom>
              <a:noFill/>
            </p:spPr>
            <p:txBody>
              <a:bodyPr wrap="square" rtlCol="0">
                <a:spAutoFit/>
              </a:bodyPr>
              <a:lstStyle/>
              <a:p>
                <a:pPr algn="l"/>
                <a:r>
                  <a:rPr lang="en-US" sz="1050" b="0" i="1">
                    <a:solidFill>
                      <a:srgbClr val="0F172A"/>
                    </a:solidFill>
                    <a:effectLst/>
                    <a:latin typeface="Open Sans" panose="020B0606030504020204" pitchFamily="34" charset="0"/>
                    <a:ea typeface="Open Sans" panose="020B0606030504020204" pitchFamily="34" charset="0"/>
                    <a:cs typeface="Open Sans" panose="020B0606030504020204" pitchFamily="34" charset="0"/>
                  </a:rPr>
                  <a:t>Where</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a:t>
                </a:r>
              </a:p>
              <a:p>
                <a:pPr algn="l">
                  <a:buFont typeface="Arial" panose="020B0604020202020204" pitchFamily="34" charset="0"/>
                  <a:buChar char="•"/>
                </a:pP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05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K</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is the total number of chunks in contexts</a:t>
                </a:r>
              </a:p>
              <a:p>
                <a:pPr>
                  <a:buFont typeface="Arial" panose="020B0604020202020204" pitchFamily="34" charset="0"/>
                  <a:buChar char="•"/>
                </a:pPr>
                <a:r>
                  <a:rPr lang="en-US" sz="1050">
                    <a:solidFill>
                      <a:srgbClr val="0F172A"/>
                    </a:solidFill>
                    <a:latin typeface="Open Sans" panose="020B0606030504020204" pitchFamily="34" charset="0"/>
                    <a:ea typeface="Open Sans" panose="020B0606030504020204" pitchFamily="34" charset="0"/>
                    <a:cs typeface="Open Sans" panose="020B0606030504020204" pitchFamily="34" charset="0"/>
                  </a:rPr>
                  <a:t> </a:t>
                </a:r>
                <a14:m>
                  <m:oMath xmlns:m="http://schemas.openxmlformats.org/officeDocument/2006/math">
                    <m:sSub>
                      <m:sSubPr>
                        <m:ctrlPr>
                          <a:rPr lang="pt-BR" sz="1050" b="1" i="1" smtClean="0">
                            <a:latin typeface="Cambria Math" panose="02040503050406030204" pitchFamily="18" charset="0"/>
                          </a:rPr>
                        </m:ctrlPr>
                      </m:sSubPr>
                      <m:e>
                        <m:r>
                          <a:rPr lang="en-US" sz="1050" b="1" i="1" smtClean="0">
                            <a:latin typeface="Cambria Math" panose="02040503050406030204" pitchFamily="18" charset="0"/>
                          </a:rPr>
                          <m:t>𝑽</m:t>
                        </m:r>
                      </m:e>
                      <m:sub>
                        <m:r>
                          <a:rPr lang="en-US" sz="1050" b="1" i="1" smtClean="0">
                            <a:latin typeface="Cambria Math" panose="02040503050406030204" pitchFamily="18" charset="0"/>
                          </a:rPr>
                          <m:t>𝒌</m:t>
                        </m:r>
                      </m:sub>
                    </m:sSub>
                    <m:r>
                      <a:rPr lang="en-US" sz="1050" b="1" i="1" smtClean="0">
                        <a:latin typeface="Cambria Math" panose="02040503050406030204" pitchFamily="18" charset="0"/>
                      </a:rPr>
                      <m:t> </m:t>
                    </m:r>
                  </m:oMath>
                </a14:m>
                <a:r>
                  <a:rPr lang="en-US" sz="1050" b="1"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 </a:t>
                </a:r>
                <a:r>
                  <a:rPr lang="en-US" sz="1050" b="0" i="0">
                    <a:solidFill>
                      <a:srgbClr val="0F172A"/>
                    </a:solidFill>
                    <a:effectLst/>
                    <a:latin typeface="Open Sans" panose="020B0606030504020204" pitchFamily="34" charset="0"/>
                    <a:ea typeface="Open Sans" panose="020B0606030504020204" pitchFamily="34" charset="0"/>
                    <a:cs typeface="Open Sans" panose="020B0606030504020204" pitchFamily="34" charset="0"/>
                  </a:rPr>
                  <a:t>is relevance indicator at rank k</a:t>
                </a:r>
              </a:p>
            </p:txBody>
          </p:sp>
        </mc:Choice>
        <mc:Fallback xmlns="">
          <p:sp>
            <p:nvSpPr>
              <p:cNvPr id="27" name="TextBox 26">
                <a:extLst>
                  <a:ext uri="{FF2B5EF4-FFF2-40B4-BE49-F238E27FC236}">
                    <a16:creationId xmlns:a16="http://schemas.microsoft.com/office/drawing/2014/main" id="{132A41C9-F41E-5428-0BA9-5590AAC9643E}"/>
                  </a:ext>
                </a:extLst>
              </p:cNvPr>
              <p:cNvSpPr txBox="1">
                <a:spLocks noRot="1" noChangeAspect="1" noMove="1" noResize="1" noEditPoints="1" noAdjustHandles="1" noChangeArrowheads="1" noChangeShapeType="1" noTextEdit="1"/>
              </p:cNvSpPr>
              <p:nvPr/>
            </p:nvSpPr>
            <p:spPr>
              <a:xfrm>
                <a:off x="1178802" y="1945658"/>
                <a:ext cx="6472636" cy="577081"/>
              </a:xfrm>
              <a:prstGeom prst="rect">
                <a:avLst/>
              </a:prstGeom>
              <a:blipFill>
                <a:blip r:embed="rId3"/>
                <a:stretch>
                  <a:fillRect b="-526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FB98400-49CB-B630-437D-2428B12BE611}"/>
              </a:ext>
            </a:extLst>
          </p:cNvPr>
          <p:cNvSpPr txBox="1"/>
          <p:nvPr/>
        </p:nvSpPr>
        <p:spPr>
          <a:xfrm>
            <a:off x="3115976" y="1796042"/>
            <a:ext cx="3793859" cy="553998"/>
          </a:xfrm>
          <a:prstGeom prst="rect">
            <a:avLst/>
          </a:prstGeom>
          <a:noFill/>
        </p:spPr>
        <p:txBody>
          <a:bodyPr wrap="non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Total Number of relevant items in the top K results</a:t>
            </a:r>
          </a:p>
          <a:p>
            <a:r>
              <a:rPr lang="en-US"/>
              <a:t>		</a:t>
            </a:r>
          </a:p>
        </p:txBody>
      </p:sp>
      <p:cxnSp>
        <p:nvCxnSpPr>
          <p:cNvPr id="18" name="Straight Connector 17">
            <a:extLst>
              <a:ext uri="{FF2B5EF4-FFF2-40B4-BE49-F238E27FC236}">
                <a16:creationId xmlns:a16="http://schemas.microsoft.com/office/drawing/2014/main" id="{E2730E04-DB0F-BC89-1B4E-B865CD6A85F4}"/>
              </a:ext>
            </a:extLst>
          </p:cNvPr>
          <p:cNvCxnSpPr>
            <a:cxnSpLocks/>
          </p:cNvCxnSpPr>
          <p:nvPr/>
        </p:nvCxnSpPr>
        <p:spPr>
          <a:xfrm flipV="1">
            <a:off x="2745775" y="1729713"/>
            <a:ext cx="4905663" cy="24827"/>
          </a:xfrm>
          <a:prstGeom prst="line">
            <a:avLst/>
          </a:prstGeom>
        </p:spPr>
        <p:style>
          <a:lnRef idx="1">
            <a:schemeClr val="accent1"/>
          </a:lnRef>
          <a:fillRef idx="0">
            <a:schemeClr val="accent1"/>
          </a:fillRef>
          <a:effectRef idx="0">
            <a:schemeClr val="accent1"/>
          </a:effectRef>
          <a:fontRef idx="minor">
            <a:schemeClr val="tx1"/>
          </a:fontRef>
        </p:style>
      </p:cxnSp>
      <p:sp>
        <p:nvSpPr>
          <p:cNvPr id="3" name="Arrow: Down 2">
            <a:extLst>
              <a:ext uri="{FF2B5EF4-FFF2-40B4-BE49-F238E27FC236}">
                <a16:creationId xmlns:a16="http://schemas.microsoft.com/office/drawing/2014/main" id="{2A2043A7-E0BF-D9D5-6A11-533B9496E3CA}"/>
              </a:ext>
            </a:extLst>
          </p:cNvPr>
          <p:cNvSpPr/>
          <p:nvPr/>
        </p:nvSpPr>
        <p:spPr>
          <a:xfrm rot="10800000">
            <a:off x="11170763" y="226130"/>
            <a:ext cx="237223" cy="470034"/>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1B12CF3-01B3-C600-C33C-01FC6BE4E9EC}"/>
              </a:ext>
            </a:extLst>
          </p:cNvPr>
          <p:cNvSpPr txBox="1"/>
          <p:nvPr/>
        </p:nvSpPr>
        <p:spPr>
          <a:xfrm>
            <a:off x="11399292" y="516627"/>
            <a:ext cx="362326"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0</a:t>
            </a:r>
          </a:p>
        </p:txBody>
      </p:sp>
      <p:sp>
        <p:nvSpPr>
          <p:cNvPr id="21" name="TextBox 20">
            <a:extLst>
              <a:ext uri="{FF2B5EF4-FFF2-40B4-BE49-F238E27FC236}">
                <a16:creationId xmlns:a16="http://schemas.microsoft.com/office/drawing/2014/main" id="{C7387A70-9907-A2A2-5D44-0E1ABAEB66E4}"/>
              </a:ext>
            </a:extLst>
          </p:cNvPr>
          <p:cNvSpPr txBox="1"/>
          <p:nvPr/>
        </p:nvSpPr>
        <p:spPr>
          <a:xfrm>
            <a:off x="11399292" y="157555"/>
            <a:ext cx="237223" cy="276999"/>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1</a:t>
            </a:r>
          </a:p>
        </p:txBody>
      </p:sp>
    </p:spTree>
    <p:extLst>
      <p:ext uri="{BB962C8B-B14F-4D97-AF65-F5344CB8AC3E}">
        <p14:creationId xmlns:p14="http://schemas.microsoft.com/office/powerpoint/2010/main" val="3589557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82909A8B60A34082D54FB99059822E" ma:contentTypeVersion="7" ma:contentTypeDescription="Create a new document." ma:contentTypeScope="" ma:versionID="3b55ba9d30377df557f15e6a17e4e123">
  <xsd:schema xmlns:xsd="http://www.w3.org/2001/XMLSchema" xmlns:xs="http://www.w3.org/2001/XMLSchema" xmlns:p="http://schemas.microsoft.com/office/2006/metadata/properties" xmlns:ns2="0425f91d-a5aa-4bdb-a6b3-47714382b7fa" targetNamespace="http://schemas.microsoft.com/office/2006/metadata/properties" ma:root="true" ma:fieldsID="1e960eac22bcb404cd9ce4d8e0290c64" ns2:_="">
    <xsd:import namespace="0425f91d-a5aa-4bdb-a6b3-47714382b7f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25f91d-a5aa-4bdb-a6b3-47714382b7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E7CE3-5095-41B9-9989-F02A8D33E504}">
  <ds:schemaRefs>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elements/1.1/"/>
    <ds:schemaRef ds:uri="6192a27b-d2f1-4186-b84f-c87dd523d4f3"/>
    <ds:schemaRef ds:uri="http://purl.org/dc/terms/"/>
  </ds:schemaRefs>
</ds:datastoreItem>
</file>

<file path=customXml/itemProps2.xml><?xml version="1.0" encoding="utf-8"?>
<ds:datastoreItem xmlns:ds="http://schemas.openxmlformats.org/officeDocument/2006/customXml" ds:itemID="{E675013A-13DF-40D5-9FD0-5D05B60716DB}">
  <ds:schemaRefs>
    <ds:schemaRef ds:uri="http://schemas.microsoft.com/sharepoint/v3/contenttype/forms"/>
  </ds:schemaRefs>
</ds:datastoreItem>
</file>

<file path=customXml/itemProps3.xml><?xml version="1.0" encoding="utf-8"?>
<ds:datastoreItem xmlns:ds="http://schemas.openxmlformats.org/officeDocument/2006/customXml" ds:itemID="{8890057A-5707-4BC9-9D29-1FBA74415B64}"/>
</file>

<file path=docProps/app.xml><?xml version="1.0" encoding="utf-8"?>
<Properties xmlns="http://schemas.openxmlformats.org/officeDocument/2006/extended-properties" xmlns:vt="http://schemas.openxmlformats.org/officeDocument/2006/docPropsVTypes">
  <TotalTime>2579</TotalTime>
  <Words>2669</Words>
  <Application>Microsoft Office PowerPoint</Application>
  <PresentationFormat>Widescreen</PresentationFormat>
  <Paragraphs>348</Paragraphs>
  <Slides>20</Slides>
  <Notes>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Overview  on  RAGAS  </vt:lpstr>
      <vt:lpstr>Overview on RAGAS  </vt:lpstr>
      <vt:lpstr>PowerPoint Presentation</vt:lpstr>
      <vt:lpstr>RAG:  An easy and popular way to use your own data is to provide it as part of the prompt with which you query the LLM model.  This is called retrieval augmented generation (RAG), as you would retrieve the relevant data and use it as augmented context for the LLM.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Graveyard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on  RAGAS</dc:title>
  <dc:creator>Manik, Madhusmita</dc:creator>
  <cp:lastModifiedBy>Manik, Madhusmita</cp:lastModifiedBy>
  <cp:revision>304</cp:revision>
  <dcterms:created xsi:type="dcterms:W3CDTF">2024-07-16T06:00:47Z</dcterms:created>
  <dcterms:modified xsi:type="dcterms:W3CDTF">2025-05-22T07:03:35Z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2024-07-16T06:07:08Z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378c8cd1-708c-4ae9-a0e1-5c270b126632</vt:lpwstr>
  </property>
  <property fmtid="{D5CDD505-2E9C-101B-9397-08002B2CF9AE}" pid="8" name="MSIP_Label_ea60d57e-af5b-4752-ac57-3e4f28ca11dc_ContentBits">
    <vt:lpwstr>0</vt:lpwstr>
  </property>
  <property fmtid="{D5CDD505-2E9C-101B-9397-08002B2CF9AE}" pid="9" name="ContentTypeId">
    <vt:lpwstr>0x0101002582909A8B60A34082D54FB99059822E</vt:lpwstr>
  </property>
  <property fmtid="{D5CDD505-2E9C-101B-9397-08002B2CF9AE}" pid="10" name="MediaServiceImageTags">
    <vt:lpwstr/>
  </property>
</Properties>
</file>